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5"/>
  </p:notesMasterIdLst>
  <p:sldIdLst>
    <p:sldId id="349" r:id="rId2"/>
    <p:sldId id="256" r:id="rId3"/>
    <p:sldId id="350" r:id="rId4"/>
    <p:sldId id="257" r:id="rId5"/>
    <p:sldId id="351" r:id="rId6"/>
    <p:sldId id="353" r:id="rId7"/>
    <p:sldId id="352" r:id="rId8"/>
    <p:sldId id="354" r:id="rId9"/>
    <p:sldId id="355" r:id="rId10"/>
    <p:sldId id="259" r:id="rId11"/>
    <p:sldId id="356" r:id="rId12"/>
    <p:sldId id="359" r:id="rId13"/>
    <p:sldId id="271" r:id="rId14"/>
    <p:sldId id="265" r:id="rId15"/>
    <p:sldId id="264" r:id="rId16"/>
    <p:sldId id="361" r:id="rId17"/>
    <p:sldId id="266" r:id="rId18"/>
    <p:sldId id="270" r:id="rId19"/>
    <p:sldId id="360" r:id="rId20"/>
    <p:sldId id="272" r:id="rId21"/>
    <p:sldId id="273" r:id="rId22"/>
    <p:sldId id="274" r:id="rId23"/>
    <p:sldId id="289" r:id="rId24"/>
  </p:sldIdLst>
  <p:sldSz cx="12192000" cy="6858000"/>
  <p:notesSz cx="6858000" cy="9144000"/>
  <p:embeddedFontLst>
    <p:embeddedFont>
      <p:font typeface="Agenda" panose="02000603040000020004" pitchFamily="2" charset="0"/>
      <p:regular r:id="rId26"/>
    </p:embeddedFont>
    <p:embeddedFont>
      <p:font typeface="Helvetica Neue" panose="020B0604020202020204" charset="0"/>
      <p:regular r:id="rId27"/>
      <p:bold r:id="rId28"/>
      <p:italic r:id="rId29"/>
      <p:boldItalic r:id="rId30"/>
    </p:embeddedFont>
    <p:embeddedFont>
      <p:font typeface="Montserrat" panose="00000500000000000000" pitchFamily="2" charset="0"/>
      <p:regular r:id="rId31"/>
    </p:embeddedFont>
    <p:embeddedFont>
      <p:font typeface="Roboto" panose="02000000000000000000" pitchFamily="2" charset="0"/>
      <p:regular r:id="rId32"/>
      <p:bold r:id="rId33"/>
      <p:italic r:id="rId34"/>
      <p:bold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8" roundtripDataSignature="AMtx7mhelIeOcVLovG2peaJUWKymXHx5lg=="/>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B8C9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076BACC-0CF1-4A83-A901-92FFF7B2C5C4}">
  <a:tblStyle styleId="{3076BACC-0CF1-4A83-A901-92FFF7B2C5C4}" styleName="Table_0">
    <a:wholeTbl>
      <a:tcTxStyle b="off" i="off">
        <a:font>
          <a:latin typeface="Helvetica"/>
          <a:ea typeface="Helvetica"/>
          <a:cs typeface="Helvetica"/>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Helvetica"/>
          <a:ea typeface="Helvetica"/>
          <a:cs typeface="Helvetica"/>
        </a:font>
        <a:schemeClr val="lt1"/>
      </a:tcTxStyle>
      <a:tcStyle>
        <a:tcBdr/>
        <a:fill>
          <a:solidFill>
            <a:schemeClr val="accent1"/>
          </a:solidFill>
        </a:fill>
      </a:tcStyle>
    </a:lastCol>
    <a:firstCol>
      <a:tcTxStyle b="on" i="off">
        <a:font>
          <a:latin typeface="Helvetica"/>
          <a:ea typeface="Helvetica"/>
          <a:cs typeface="Helvetica"/>
        </a:font>
        <a:schemeClr val="lt1"/>
      </a:tcTxStyle>
      <a:tcStyle>
        <a:tcBdr/>
        <a:fill>
          <a:solidFill>
            <a:schemeClr val="accent1"/>
          </a:solidFill>
        </a:fill>
      </a:tcStyle>
    </a:firstCol>
    <a:lastRow>
      <a:tcTxStyle b="on" i="off">
        <a:font>
          <a:latin typeface="Helvetica"/>
          <a:ea typeface="Helvetica"/>
          <a:cs typeface="Helvetica"/>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Helvetica"/>
          <a:ea typeface="Helvetica"/>
          <a:cs typeface="Helvetica"/>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BB61C337-F65B-4F7D-BCE7-D3661E722324}"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785"/>
    <p:restoredTop sz="94702"/>
  </p:normalViewPr>
  <p:slideViewPr>
    <p:cSldViewPr snapToGrid="0">
      <p:cViewPr varScale="1">
        <p:scale>
          <a:sx n="153" d="100"/>
          <a:sy n="153" d="100"/>
        </p:scale>
        <p:origin x="426" y="1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72"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9.fntdata"/><Relationship Id="rId68"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6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12722066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 name="Google Shape;6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25: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200"/>
              <a:buFont typeface="Calibri"/>
              <a:buNone/>
            </a:pPr>
            <a:endParaRPr/>
          </a:p>
        </p:txBody>
      </p:sp>
      <p:sp>
        <p:nvSpPr>
          <p:cNvPr id="249" name="Google Shape;249;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6274634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25: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200"/>
              <a:buFont typeface="Calibri"/>
              <a:buNone/>
            </a:pPr>
            <a:endParaRPr dirty="0"/>
          </a:p>
        </p:txBody>
      </p:sp>
      <p:sp>
        <p:nvSpPr>
          <p:cNvPr id="249" name="Google Shape;249;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4914512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1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3" name="Google Shape;173;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1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5" name="Google Shape;105;p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9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9" name="Google Shape;99;p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1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3" name="Google Shape;173;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279163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1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0" name="Google Shape;130;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1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7" name="Google Shape;167;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
        <p:cNvGrpSpPr/>
        <p:nvPr/>
      </p:nvGrpSpPr>
      <p:grpSpPr>
        <a:xfrm>
          <a:off x="0" y="0"/>
          <a:ext cx="0" cy="0"/>
          <a:chOff x="0" y="0"/>
          <a:chExt cx="0" cy="0"/>
        </a:xfrm>
      </p:grpSpPr>
      <p:sp>
        <p:nvSpPr>
          <p:cNvPr id="31" name="Google Shape;31;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 name="Google Shape;3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655230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
        <p:cNvGrpSpPr/>
        <p:nvPr/>
      </p:nvGrpSpPr>
      <p:grpSpPr>
        <a:xfrm>
          <a:off x="0" y="0"/>
          <a:ext cx="0" cy="0"/>
          <a:chOff x="0" y="0"/>
          <a:chExt cx="0" cy="0"/>
        </a:xfrm>
      </p:grpSpPr>
      <p:sp>
        <p:nvSpPr>
          <p:cNvPr id="31" name="Google Shape;31;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 name="Google Shape;3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17: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200"/>
              <a:buFont typeface="Calibri"/>
              <a:buNone/>
            </a:pPr>
            <a:endParaRPr/>
          </a:p>
        </p:txBody>
      </p:sp>
      <p:sp>
        <p:nvSpPr>
          <p:cNvPr id="179" name="Google Shape;179;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3" name="Google Shape;193;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200"/>
              <a:buFont typeface="Calibri"/>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6" name="Google Shape;206;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200"/>
              <a:buFont typeface="Calibri"/>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6" name="Google Shape;206;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200"/>
              <a:buFont typeface="Calibri"/>
              <a:buNone/>
            </a:pPr>
            <a:endParaRPr/>
          </a:p>
        </p:txBody>
      </p:sp>
    </p:spTree>
    <p:extLst>
      <p:ext uri="{BB962C8B-B14F-4D97-AF65-F5344CB8AC3E}">
        <p14:creationId xmlns:p14="http://schemas.microsoft.com/office/powerpoint/2010/main" val="5758306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
        <p:cNvGrpSpPr/>
        <p:nvPr/>
      </p:nvGrpSpPr>
      <p:grpSpPr>
        <a:xfrm>
          <a:off x="0" y="0"/>
          <a:ext cx="0" cy="0"/>
          <a:chOff x="0" y="0"/>
          <a:chExt cx="0" cy="0"/>
        </a:xfrm>
      </p:grpSpPr>
      <p:sp>
        <p:nvSpPr>
          <p:cNvPr id="31" name="Google Shape;31;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 name="Google Shape;3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940958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
        <p:cNvGrpSpPr/>
        <p:nvPr/>
      </p:nvGrpSpPr>
      <p:grpSpPr>
        <a:xfrm>
          <a:off x="0" y="0"/>
          <a:ext cx="0" cy="0"/>
          <a:chOff x="0" y="0"/>
          <a:chExt cx="0" cy="0"/>
        </a:xfrm>
      </p:grpSpPr>
      <p:sp>
        <p:nvSpPr>
          <p:cNvPr id="37" name="Google Shape;3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8" name="Google Shape;38;p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25: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200"/>
              <a:buFont typeface="Calibri"/>
              <a:buNone/>
            </a:pPr>
            <a:endParaRPr dirty="0"/>
          </a:p>
        </p:txBody>
      </p:sp>
      <p:sp>
        <p:nvSpPr>
          <p:cNvPr id="249" name="Google Shape;249;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36867652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25: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200"/>
              <a:buFont typeface="Calibri"/>
              <a:buNone/>
            </a:pPr>
            <a:endParaRPr dirty="0"/>
          </a:p>
        </p:txBody>
      </p:sp>
      <p:sp>
        <p:nvSpPr>
          <p:cNvPr id="249" name="Google Shape;249;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11599838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25: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200"/>
              <a:buFont typeface="Calibri"/>
              <a:buNone/>
            </a:pPr>
            <a:endParaRPr/>
          </a:p>
        </p:txBody>
      </p:sp>
      <p:sp>
        <p:nvSpPr>
          <p:cNvPr id="249" name="Google Shape;249;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1323250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25: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200"/>
              <a:buFont typeface="Calibri"/>
              <a:buNone/>
            </a:pPr>
            <a:endParaRPr/>
          </a:p>
        </p:txBody>
      </p:sp>
      <p:sp>
        <p:nvSpPr>
          <p:cNvPr id="249" name="Google Shape;249;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33844937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25: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200"/>
              <a:buFont typeface="Calibri"/>
              <a:buNone/>
            </a:pPr>
            <a:endParaRPr/>
          </a:p>
        </p:txBody>
      </p:sp>
      <p:sp>
        <p:nvSpPr>
          <p:cNvPr id="249" name="Google Shape;249;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5957685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31_Title Slide" type="tx">
  <p:cSld name="TITLE_AND_BODY">
    <p:spTree>
      <p:nvGrpSpPr>
        <p:cNvPr id="1" name="Shape 11"/>
        <p:cNvGrpSpPr/>
        <p:nvPr/>
      </p:nvGrpSpPr>
      <p:grpSpPr>
        <a:xfrm>
          <a:off x="0" y="0"/>
          <a:ext cx="0" cy="0"/>
          <a:chOff x="0" y="0"/>
          <a:chExt cx="0" cy="0"/>
        </a:xfrm>
      </p:grpSpPr>
      <p:sp>
        <p:nvSpPr>
          <p:cNvPr id="12" name="Google Shape;12;p31"/>
          <p:cNvSpPr txBox="1">
            <a:spLocks noGrp="1"/>
          </p:cNvSpPr>
          <p:nvPr>
            <p:ph type="sldNum" idx="12"/>
          </p:nvPr>
        </p:nvSpPr>
        <p:spPr>
          <a:xfrm>
            <a:off x="5892800" y="6172200"/>
            <a:ext cx="2844800" cy="36830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888888"/>
              </a:buClr>
              <a:buSzPts val="1200"/>
              <a:buFont typeface="Calibri"/>
              <a:buNone/>
              <a:defRPr sz="1200">
                <a:solidFill>
                  <a:srgbClr val="888888"/>
                </a:solidFill>
              </a:defRPr>
            </a:lvl1pPr>
            <a:lvl2pPr marL="0" lvl="1" indent="0" algn="r">
              <a:lnSpc>
                <a:spcPct val="100000"/>
              </a:lnSpc>
              <a:spcBef>
                <a:spcPts val="0"/>
              </a:spcBef>
              <a:spcAft>
                <a:spcPts val="0"/>
              </a:spcAft>
              <a:buClr>
                <a:srgbClr val="888888"/>
              </a:buClr>
              <a:buSzPts val="1200"/>
              <a:buFont typeface="Calibri"/>
              <a:buNone/>
              <a:defRPr sz="1200">
                <a:solidFill>
                  <a:srgbClr val="888888"/>
                </a:solidFill>
              </a:defRPr>
            </a:lvl2pPr>
            <a:lvl3pPr marL="0" lvl="2" indent="0" algn="r">
              <a:lnSpc>
                <a:spcPct val="100000"/>
              </a:lnSpc>
              <a:spcBef>
                <a:spcPts val="0"/>
              </a:spcBef>
              <a:spcAft>
                <a:spcPts val="0"/>
              </a:spcAft>
              <a:buClr>
                <a:srgbClr val="888888"/>
              </a:buClr>
              <a:buSzPts val="1200"/>
              <a:buFont typeface="Calibri"/>
              <a:buNone/>
              <a:defRPr sz="1200">
                <a:solidFill>
                  <a:srgbClr val="888888"/>
                </a:solidFill>
              </a:defRPr>
            </a:lvl3pPr>
            <a:lvl4pPr marL="0" lvl="3" indent="0" algn="r">
              <a:lnSpc>
                <a:spcPct val="100000"/>
              </a:lnSpc>
              <a:spcBef>
                <a:spcPts val="0"/>
              </a:spcBef>
              <a:spcAft>
                <a:spcPts val="0"/>
              </a:spcAft>
              <a:buClr>
                <a:srgbClr val="888888"/>
              </a:buClr>
              <a:buSzPts val="1200"/>
              <a:buFont typeface="Calibri"/>
              <a:buNone/>
              <a:defRPr sz="1200">
                <a:solidFill>
                  <a:srgbClr val="888888"/>
                </a:solidFill>
              </a:defRPr>
            </a:lvl4pPr>
            <a:lvl5pPr marL="0" lvl="4" indent="0" algn="r">
              <a:lnSpc>
                <a:spcPct val="100000"/>
              </a:lnSpc>
              <a:spcBef>
                <a:spcPts val="0"/>
              </a:spcBef>
              <a:spcAft>
                <a:spcPts val="0"/>
              </a:spcAft>
              <a:buClr>
                <a:srgbClr val="888888"/>
              </a:buClr>
              <a:buSzPts val="1200"/>
              <a:buFont typeface="Calibri"/>
              <a:buNone/>
              <a:defRPr sz="1200">
                <a:solidFill>
                  <a:srgbClr val="888888"/>
                </a:solidFill>
              </a:defRPr>
            </a:lvl5pPr>
            <a:lvl6pPr marL="0" lvl="5" indent="0" algn="r">
              <a:lnSpc>
                <a:spcPct val="100000"/>
              </a:lnSpc>
              <a:spcBef>
                <a:spcPts val="0"/>
              </a:spcBef>
              <a:spcAft>
                <a:spcPts val="0"/>
              </a:spcAft>
              <a:buClr>
                <a:srgbClr val="888888"/>
              </a:buClr>
              <a:buSzPts val="1200"/>
              <a:buFont typeface="Calibri"/>
              <a:buNone/>
              <a:defRPr sz="1200">
                <a:solidFill>
                  <a:srgbClr val="888888"/>
                </a:solidFill>
              </a:defRPr>
            </a:lvl6pPr>
            <a:lvl7pPr marL="0" lvl="6" indent="0" algn="r">
              <a:lnSpc>
                <a:spcPct val="100000"/>
              </a:lnSpc>
              <a:spcBef>
                <a:spcPts val="0"/>
              </a:spcBef>
              <a:spcAft>
                <a:spcPts val="0"/>
              </a:spcAft>
              <a:buClr>
                <a:srgbClr val="888888"/>
              </a:buClr>
              <a:buSzPts val="1200"/>
              <a:buFont typeface="Calibri"/>
              <a:buNone/>
              <a:defRPr sz="1200">
                <a:solidFill>
                  <a:srgbClr val="888888"/>
                </a:solidFill>
              </a:defRPr>
            </a:lvl7pPr>
            <a:lvl8pPr marL="0" lvl="7" indent="0" algn="r">
              <a:lnSpc>
                <a:spcPct val="100000"/>
              </a:lnSpc>
              <a:spcBef>
                <a:spcPts val="0"/>
              </a:spcBef>
              <a:spcAft>
                <a:spcPts val="0"/>
              </a:spcAft>
              <a:buClr>
                <a:srgbClr val="888888"/>
              </a:buClr>
              <a:buSzPts val="1200"/>
              <a:buFont typeface="Calibri"/>
              <a:buNone/>
              <a:defRPr sz="1200">
                <a:solidFill>
                  <a:srgbClr val="888888"/>
                </a:solidFill>
              </a:defRPr>
            </a:lvl8pPr>
            <a:lvl9pPr marL="0" lvl="8" indent="0" algn="r">
              <a:lnSpc>
                <a:spcPct val="100000"/>
              </a:lnSpc>
              <a:spcBef>
                <a:spcPts val="0"/>
              </a:spcBef>
              <a:spcAft>
                <a:spcPts val="0"/>
              </a:spcAft>
              <a:buClr>
                <a:srgbClr val="888888"/>
              </a:buClr>
              <a:buSzPts val="1200"/>
              <a:buFont typeface="Calibri"/>
              <a:buNone/>
              <a:defRPr sz="1200">
                <a:solidFill>
                  <a:srgbClr val="888888"/>
                </a:solidFill>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2_Title Slide">
  <p:cSld name="2_Title Slide">
    <p:spTree>
      <p:nvGrpSpPr>
        <p:cNvPr id="1" name="Shape 13"/>
        <p:cNvGrpSpPr/>
        <p:nvPr/>
      </p:nvGrpSpPr>
      <p:grpSpPr>
        <a:xfrm>
          <a:off x="0" y="0"/>
          <a:ext cx="0" cy="0"/>
          <a:chOff x="0" y="0"/>
          <a:chExt cx="0" cy="0"/>
        </a:xfrm>
      </p:grpSpPr>
      <p:sp>
        <p:nvSpPr>
          <p:cNvPr id="14" name="Google Shape;14;p32"/>
          <p:cNvSpPr>
            <a:spLocks noGrp="1"/>
          </p:cNvSpPr>
          <p:nvPr>
            <p:ph type="pic" idx="2"/>
          </p:nvPr>
        </p:nvSpPr>
        <p:spPr>
          <a:xfrm>
            <a:off x="5910584" y="424542"/>
            <a:ext cx="6281416" cy="6433459"/>
          </a:xfrm>
          <a:prstGeom prst="rect">
            <a:avLst/>
          </a:prstGeom>
          <a:noFill/>
          <a:ln>
            <a:noFill/>
          </a:ln>
        </p:spPr>
      </p:sp>
      <p:sp>
        <p:nvSpPr>
          <p:cNvPr id="15" name="Google Shape;15;p32"/>
          <p:cNvSpPr/>
          <p:nvPr/>
        </p:nvSpPr>
        <p:spPr>
          <a:xfrm>
            <a:off x="0" y="0"/>
            <a:ext cx="12192000" cy="424544"/>
          </a:xfrm>
          <a:prstGeom prst="rect">
            <a:avLst/>
          </a:prstGeom>
          <a:solidFill>
            <a:srgbClr val="59BEC9"/>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6" name="Google Shape;16;p32"/>
          <p:cNvSpPr txBox="1">
            <a:spLocks noGrp="1"/>
          </p:cNvSpPr>
          <p:nvPr>
            <p:ph type="sldNum" idx="12"/>
          </p:nvPr>
        </p:nvSpPr>
        <p:spPr>
          <a:xfrm>
            <a:off x="5892800" y="6172200"/>
            <a:ext cx="2844800" cy="36830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888888"/>
              </a:buClr>
              <a:buSzPts val="1200"/>
              <a:buFont typeface="Calibri"/>
              <a:buNone/>
              <a:defRPr sz="1200">
                <a:solidFill>
                  <a:srgbClr val="888888"/>
                </a:solidFill>
              </a:defRPr>
            </a:lvl1pPr>
            <a:lvl2pPr marL="0" lvl="1" indent="0" algn="r">
              <a:lnSpc>
                <a:spcPct val="100000"/>
              </a:lnSpc>
              <a:spcBef>
                <a:spcPts val="0"/>
              </a:spcBef>
              <a:spcAft>
                <a:spcPts val="0"/>
              </a:spcAft>
              <a:buClr>
                <a:srgbClr val="888888"/>
              </a:buClr>
              <a:buSzPts val="1200"/>
              <a:buFont typeface="Calibri"/>
              <a:buNone/>
              <a:defRPr sz="1200">
                <a:solidFill>
                  <a:srgbClr val="888888"/>
                </a:solidFill>
              </a:defRPr>
            </a:lvl2pPr>
            <a:lvl3pPr marL="0" lvl="2" indent="0" algn="r">
              <a:lnSpc>
                <a:spcPct val="100000"/>
              </a:lnSpc>
              <a:spcBef>
                <a:spcPts val="0"/>
              </a:spcBef>
              <a:spcAft>
                <a:spcPts val="0"/>
              </a:spcAft>
              <a:buClr>
                <a:srgbClr val="888888"/>
              </a:buClr>
              <a:buSzPts val="1200"/>
              <a:buFont typeface="Calibri"/>
              <a:buNone/>
              <a:defRPr sz="1200">
                <a:solidFill>
                  <a:srgbClr val="888888"/>
                </a:solidFill>
              </a:defRPr>
            </a:lvl3pPr>
            <a:lvl4pPr marL="0" lvl="3" indent="0" algn="r">
              <a:lnSpc>
                <a:spcPct val="100000"/>
              </a:lnSpc>
              <a:spcBef>
                <a:spcPts val="0"/>
              </a:spcBef>
              <a:spcAft>
                <a:spcPts val="0"/>
              </a:spcAft>
              <a:buClr>
                <a:srgbClr val="888888"/>
              </a:buClr>
              <a:buSzPts val="1200"/>
              <a:buFont typeface="Calibri"/>
              <a:buNone/>
              <a:defRPr sz="1200">
                <a:solidFill>
                  <a:srgbClr val="888888"/>
                </a:solidFill>
              </a:defRPr>
            </a:lvl4pPr>
            <a:lvl5pPr marL="0" lvl="4" indent="0" algn="r">
              <a:lnSpc>
                <a:spcPct val="100000"/>
              </a:lnSpc>
              <a:spcBef>
                <a:spcPts val="0"/>
              </a:spcBef>
              <a:spcAft>
                <a:spcPts val="0"/>
              </a:spcAft>
              <a:buClr>
                <a:srgbClr val="888888"/>
              </a:buClr>
              <a:buSzPts val="1200"/>
              <a:buFont typeface="Calibri"/>
              <a:buNone/>
              <a:defRPr sz="1200">
                <a:solidFill>
                  <a:srgbClr val="888888"/>
                </a:solidFill>
              </a:defRPr>
            </a:lvl5pPr>
            <a:lvl6pPr marL="0" lvl="5" indent="0" algn="r">
              <a:lnSpc>
                <a:spcPct val="100000"/>
              </a:lnSpc>
              <a:spcBef>
                <a:spcPts val="0"/>
              </a:spcBef>
              <a:spcAft>
                <a:spcPts val="0"/>
              </a:spcAft>
              <a:buClr>
                <a:srgbClr val="888888"/>
              </a:buClr>
              <a:buSzPts val="1200"/>
              <a:buFont typeface="Calibri"/>
              <a:buNone/>
              <a:defRPr sz="1200">
                <a:solidFill>
                  <a:srgbClr val="888888"/>
                </a:solidFill>
              </a:defRPr>
            </a:lvl6pPr>
            <a:lvl7pPr marL="0" lvl="6" indent="0" algn="r">
              <a:lnSpc>
                <a:spcPct val="100000"/>
              </a:lnSpc>
              <a:spcBef>
                <a:spcPts val="0"/>
              </a:spcBef>
              <a:spcAft>
                <a:spcPts val="0"/>
              </a:spcAft>
              <a:buClr>
                <a:srgbClr val="888888"/>
              </a:buClr>
              <a:buSzPts val="1200"/>
              <a:buFont typeface="Calibri"/>
              <a:buNone/>
              <a:defRPr sz="1200">
                <a:solidFill>
                  <a:srgbClr val="888888"/>
                </a:solidFill>
              </a:defRPr>
            </a:lvl7pPr>
            <a:lvl8pPr marL="0" lvl="7" indent="0" algn="r">
              <a:lnSpc>
                <a:spcPct val="100000"/>
              </a:lnSpc>
              <a:spcBef>
                <a:spcPts val="0"/>
              </a:spcBef>
              <a:spcAft>
                <a:spcPts val="0"/>
              </a:spcAft>
              <a:buClr>
                <a:srgbClr val="888888"/>
              </a:buClr>
              <a:buSzPts val="1200"/>
              <a:buFont typeface="Calibri"/>
              <a:buNone/>
              <a:defRPr sz="1200">
                <a:solidFill>
                  <a:srgbClr val="888888"/>
                </a:solidFill>
              </a:defRPr>
            </a:lvl8pPr>
            <a:lvl9pPr marL="0" lvl="8" indent="0" algn="r">
              <a:lnSpc>
                <a:spcPct val="100000"/>
              </a:lnSpc>
              <a:spcBef>
                <a:spcPts val="0"/>
              </a:spcBef>
              <a:spcAft>
                <a:spcPts val="0"/>
              </a:spcAft>
              <a:buClr>
                <a:srgbClr val="888888"/>
              </a:buClr>
              <a:buSzPts val="1200"/>
              <a:buFont typeface="Calibri"/>
              <a:buNone/>
              <a:defRPr sz="1200">
                <a:solidFill>
                  <a:srgbClr val="888888"/>
                </a:solidFill>
              </a:defRPr>
            </a:lvl9pPr>
          </a:lstStyle>
          <a:p>
            <a:pPr marL="0" lvl="0" indent="0" algn="r" rtl="0">
              <a:spcBef>
                <a:spcPts val="0"/>
              </a:spcBef>
              <a:spcAft>
                <a:spcPts val="0"/>
              </a:spcAft>
              <a:buNone/>
            </a:pPr>
            <a:fld id="{00000000-1234-1234-1234-123412341234}" type="slidenum">
              <a:rPr lang="fr-FR"/>
              <a:t>‹N°›</a:t>
            </a:fld>
            <a:endParaRPr/>
          </a:p>
        </p:txBody>
      </p:sp>
      <p:pic>
        <p:nvPicPr>
          <p:cNvPr id="17" name="Google Shape;17;p32"/>
          <p:cNvPicPr preferRelativeResize="0"/>
          <p:nvPr/>
        </p:nvPicPr>
        <p:blipFill rotWithShape="1">
          <a:blip r:embed="rId2">
            <a:alphaModFix/>
          </a:blip>
          <a:srcRect/>
          <a:stretch/>
        </p:blipFill>
        <p:spPr>
          <a:xfrm>
            <a:off x="182880" y="32505"/>
            <a:ext cx="1055717" cy="349436"/>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re seulement">
  <p:cSld name="Titre seulement">
    <p:spTree>
      <p:nvGrpSpPr>
        <p:cNvPr id="1" name="Shape 18"/>
        <p:cNvGrpSpPr/>
        <p:nvPr/>
      </p:nvGrpSpPr>
      <p:grpSpPr>
        <a:xfrm>
          <a:off x="0" y="0"/>
          <a:ext cx="0" cy="0"/>
          <a:chOff x="0" y="0"/>
          <a:chExt cx="0" cy="0"/>
        </a:xfrm>
      </p:grpSpPr>
      <p:sp>
        <p:nvSpPr>
          <p:cNvPr id="19" name="Google Shape;19;p33"/>
          <p:cNvSpPr txBox="1">
            <a:spLocks noGrp="1"/>
          </p:cNvSpPr>
          <p:nvPr>
            <p:ph type="title"/>
          </p:nvPr>
        </p:nvSpPr>
        <p:spPr>
          <a:xfrm>
            <a:off x="603251" y="539751"/>
            <a:ext cx="10985600" cy="717600"/>
          </a:xfrm>
          <a:prstGeom prst="rect">
            <a:avLst/>
          </a:prstGeom>
          <a:noFill/>
          <a:ln>
            <a:noFill/>
          </a:ln>
        </p:spPr>
        <p:txBody>
          <a:bodyPr spcFirstLastPara="1" wrap="square" lIns="19050" tIns="19050" rIns="19050" bIns="19050" anchor="t" anchorCtr="0">
            <a:normAutofit/>
          </a:bodyPr>
          <a:lstStyle>
            <a:lvl1pPr lvl="0" algn="l">
              <a:lnSpc>
                <a:spcPct val="80000"/>
              </a:lnSpc>
              <a:spcBef>
                <a:spcPts val="0"/>
              </a:spcBef>
              <a:spcAft>
                <a:spcPts val="0"/>
              </a:spcAft>
              <a:buClr>
                <a:srgbClr val="000000"/>
              </a:buClr>
              <a:buSzPts val="700"/>
              <a:buFont typeface="Calibri"/>
              <a:buNone/>
              <a:defRPr/>
            </a:lvl1pPr>
            <a:lvl2pPr lvl="1" algn="l">
              <a:lnSpc>
                <a:spcPct val="80000"/>
              </a:lnSpc>
              <a:spcBef>
                <a:spcPts val="0"/>
              </a:spcBef>
              <a:spcAft>
                <a:spcPts val="0"/>
              </a:spcAft>
              <a:buClr>
                <a:srgbClr val="000000"/>
              </a:buClr>
              <a:buSzPts val="700"/>
              <a:buFont typeface="Calibri"/>
              <a:buNone/>
              <a:defRPr/>
            </a:lvl2pPr>
            <a:lvl3pPr lvl="2" algn="l">
              <a:lnSpc>
                <a:spcPct val="80000"/>
              </a:lnSpc>
              <a:spcBef>
                <a:spcPts val="0"/>
              </a:spcBef>
              <a:spcAft>
                <a:spcPts val="0"/>
              </a:spcAft>
              <a:buClr>
                <a:srgbClr val="000000"/>
              </a:buClr>
              <a:buSzPts val="700"/>
              <a:buFont typeface="Calibri"/>
              <a:buNone/>
              <a:defRPr/>
            </a:lvl3pPr>
            <a:lvl4pPr lvl="3" algn="l">
              <a:lnSpc>
                <a:spcPct val="80000"/>
              </a:lnSpc>
              <a:spcBef>
                <a:spcPts val="0"/>
              </a:spcBef>
              <a:spcAft>
                <a:spcPts val="0"/>
              </a:spcAft>
              <a:buClr>
                <a:srgbClr val="000000"/>
              </a:buClr>
              <a:buSzPts val="700"/>
              <a:buFont typeface="Calibri"/>
              <a:buNone/>
              <a:defRPr/>
            </a:lvl4pPr>
            <a:lvl5pPr lvl="4" algn="l">
              <a:lnSpc>
                <a:spcPct val="80000"/>
              </a:lnSpc>
              <a:spcBef>
                <a:spcPts val="0"/>
              </a:spcBef>
              <a:spcAft>
                <a:spcPts val="0"/>
              </a:spcAft>
              <a:buClr>
                <a:srgbClr val="000000"/>
              </a:buClr>
              <a:buSzPts val="700"/>
              <a:buFont typeface="Calibri"/>
              <a:buNone/>
              <a:defRPr/>
            </a:lvl5pPr>
            <a:lvl6pPr lvl="5" algn="l">
              <a:lnSpc>
                <a:spcPct val="80000"/>
              </a:lnSpc>
              <a:spcBef>
                <a:spcPts val="0"/>
              </a:spcBef>
              <a:spcAft>
                <a:spcPts val="0"/>
              </a:spcAft>
              <a:buClr>
                <a:srgbClr val="000000"/>
              </a:buClr>
              <a:buSzPts val="700"/>
              <a:buFont typeface="Calibri"/>
              <a:buNone/>
              <a:defRPr/>
            </a:lvl6pPr>
            <a:lvl7pPr lvl="6" algn="l">
              <a:lnSpc>
                <a:spcPct val="80000"/>
              </a:lnSpc>
              <a:spcBef>
                <a:spcPts val="0"/>
              </a:spcBef>
              <a:spcAft>
                <a:spcPts val="0"/>
              </a:spcAft>
              <a:buClr>
                <a:srgbClr val="000000"/>
              </a:buClr>
              <a:buSzPts val="700"/>
              <a:buFont typeface="Calibri"/>
              <a:buNone/>
              <a:defRPr/>
            </a:lvl7pPr>
            <a:lvl8pPr lvl="7" algn="l">
              <a:lnSpc>
                <a:spcPct val="80000"/>
              </a:lnSpc>
              <a:spcBef>
                <a:spcPts val="0"/>
              </a:spcBef>
              <a:spcAft>
                <a:spcPts val="0"/>
              </a:spcAft>
              <a:buClr>
                <a:srgbClr val="000000"/>
              </a:buClr>
              <a:buSzPts val="700"/>
              <a:buFont typeface="Calibri"/>
              <a:buNone/>
              <a:defRPr/>
            </a:lvl8pPr>
            <a:lvl9pPr lvl="8" algn="l">
              <a:lnSpc>
                <a:spcPct val="80000"/>
              </a:lnSpc>
              <a:spcBef>
                <a:spcPts val="0"/>
              </a:spcBef>
              <a:spcAft>
                <a:spcPts val="0"/>
              </a:spcAft>
              <a:buClr>
                <a:srgbClr val="000000"/>
              </a:buClr>
              <a:buSzPts val="700"/>
              <a:buFont typeface="Calibri"/>
              <a:buNone/>
              <a:defRPr/>
            </a:lvl9pPr>
          </a:lstStyle>
          <a:p>
            <a:endParaRPr/>
          </a:p>
        </p:txBody>
      </p:sp>
      <p:sp>
        <p:nvSpPr>
          <p:cNvPr id="20" name="Google Shape;20;p33"/>
          <p:cNvSpPr txBox="1">
            <a:spLocks noGrp="1"/>
          </p:cNvSpPr>
          <p:nvPr>
            <p:ph type="body" idx="1"/>
          </p:nvPr>
        </p:nvSpPr>
        <p:spPr>
          <a:xfrm>
            <a:off x="603251" y="1186481"/>
            <a:ext cx="10985600" cy="467600"/>
          </a:xfrm>
          <a:prstGeom prst="rect">
            <a:avLst/>
          </a:prstGeom>
          <a:noFill/>
          <a:ln>
            <a:noFill/>
          </a:ln>
        </p:spPr>
        <p:txBody>
          <a:bodyPr spcFirstLastPara="1" wrap="square" lIns="17150" tIns="17150" rIns="17150" bIns="17150" anchor="t" anchorCtr="0">
            <a:normAutofit/>
          </a:bodyPr>
          <a:lstStyle>
            <a:lvl1pPr marL="457200" lvl="0" indent="-228600" algn="l">
              <a:lnSpc>
                <a:spcPct val="100000"/>
              </a:lnSpc>
              <a:spcBef>
                <a:spcPts val="0"/>
              </a:spcBef>
              <a:spcAft>
                <a:spcPts val="0"/>
              </a:spcAft>
              <a:buClr>
                <a:srgbClr val="000000"/>
              </a:buClr>
              <a:buSzPts val="2100"/>
              <a:buFont typeface="Helvetica Neue"/>
              <a:buNone/>
              <a:defRPr sz="2800" b="1"/>
            </a:lvl1pPr>
            <a:lvl2pPr marL="914400" lvl="1" indent="-279400" algn="l">
              <a:lnSpc>
                <a:spcPct val="90000"/>
              </a:lnSpc>
              <a:spcBef>
                <a:spcPts val="2267"/>
              </a:spcBef>
              <a:spcAft>
                <a:spcPts val="0"/>
              </a:spcAft>
              <a:buClr>
                <a:srgbClr val="000000"/>
              </a:buClr>
              <a:buSzPts val="800"/>
              <a:buChar char="•"/>
              <a:defRPr/>
            </a:lvl2pPr>
            <a:lvl3pPr marL="1371600" lvl="2" indent="-279400" algn="l">
              <a:lnSpc>
                <a:spcPct val="90000"/>
              </a:lnSpc>
              <a:spcBef>
                <a:spcPts val="2267"/>
              </a:spcBef>
              <a:spcAft>
                <a:spcPts val="0"/>
              </a:spcAft>
              <a:buClr>
                <a:srgbClr val="000000"/>
              </a:buClr>
              <a:buSzPts val="800"/>
              <a:buChar char="•"/>
              <a:defRPr/>
            </a:lvl3pPr>
            <a:lvl4pPr marL="1828800" lvl="3" indent="-279400" algn="l">
              <a:lnSpc>
                <a:spcPct val="90000"/>
              </a:lnSpc>
              <a:spcBef>
                <a:spcPts val="2267"/>
              </a:spcBef>
              <a:spcAft>
                <a:spcPts val="0"/>
              </a:spcAft>
              <a:buClr>
                <a:srgbClr val="000000"/>
              </a:buClr>
              <a:buSzPts val="800"/>
              <a:buChar char="•"/>
              <a:defRPr/>
            </a:lvl4pPr>
            <a:lvl5pPr marL="2286000" lvl="4" indent="-279400" algn="l">
              <a:lnSpc>
                <a:spcPct val="90000"/>
              </a:lnSpc>
              <a:spcBef>
                <a:spcPts val="2267"/>
              </a:spcBef>
              <a:spcAft>
                <a:spcPts val="0"/>
              </a:spcAft>
              <a:buClr>
                <a:srgbClr val="000000"/>
              </a:buClr>
              <a:buSzPts val="800"/>
              <a:buChar char="•"/>
              <a:defRPr/>
            </a:lvl5pPr>
            <a:lvl6pPr marL="2743200" lvl="5" indent="-279400" algn="l">
              <a:lnSpc>
                <a:spcPct val="90000"/>
              </a:lnSpc>
              <a:spcBef>
                <a:spcPts val="2267"/>
              </a:spcBef>
              <a:spcAft>
                <a:spcPts val="0"/>
              </a:spcAft>
              <a:buClr>
                <a:srgbClr val="000000"/>
              </a:buClr>
              <a:buSzPts val="800"/>
              <a:buChar char="•"/>
              <a:defRPr/>
            </a:lvl6pPr>
            <a:lvl7pPr marL="3200400" lvl="6" indent="-279400" algn="l">
              <a:lnSpc>
                <a:spcPct val="90000"/>
              </a:lnSpc>
              <a:spcBef>
                <a:spcPts val="2267"/>
              </a:spcBef>
              <a:spcAft>
                <a:spcPts val="0"/>
              </a:spcAft>
              <a:buClr>
                <a:srgbClr val="000000"/>
              </a:buClr>
              <a:buSzPts val="800"/>
              <a:buChar char="•"/>
              <a:defRPr/>
            </a:lvl7pPr>
            <a:lvl8pPr marL="3657600" lvl="7" indent="-279400" algn="l">
              <a:lnSpc>
                <a:spcPct val="90000"/>
              </a:lnSpc>
              <a:spcBef>
                <a:spcPts val="2267"/>
              </a:spcBef>
              <a:spcAft>
                <a:spcPts val="0"/>
              </a:spcAft>
              <a:buClr>
                <a:srgbClr val="000000"/>
              </a:buClr>
              <a:buSzPts val="800"/>
              <a:buChar char="•"/>
              <a:defRPr/>
            </a:lvl8pPr>
            <a:lvl9pPr marL="4114800" lvl="8" indent="-279400" algn="l">
              <a:lnSpc>
                <a:spcPct val="90000"/>
              </a:lnSpc>
              <a:spcBef>
                <a:spcPts val="2267"/>
              </a:spcBef>
              <a:spcAft>
                <a:spcPts val="0"/>
              </a:spcAft>
              <a:buClr>
                <a:srgbClr val="000000"/>
              </a:buClr>
              <a:buSzPts val="800"/>
              <a:buChar char="•"/>
              <a:defRPr/>
            </a:lvl9pPr>
          </a:lstStyle>
          <a:p>
            <a:endParaRPr/>
          </a:p>
        </p:txBody>
      </p:sp>
      <p:sp>
        <p:nvSpPr>
          <p:cNvPr id="21" name="Google Shape;21;p33"/>
          <p:cNvSpPr txBox="1">
            <a:spLocks noGrp="1"/>
          </p:cNvSpPr>
          <p:nvPr>
            <p:ph type="sldNum" idx="12"/>
          </p:nvPr>
        </p:nvSpPr>
        <p:spPr>
          <a:xfrm>
            <a:off x="6000749" y="6409699"/>
            <a:ext cx="184400" cy="325602"/>
          </a:xfrm>
          <a:prstGeom prst="rect">
            <a:avLst/>
          </a:prstGeom>
          <a:noFill/>
          <a:ln>
            <a:noFill/>
          </a:ln>
        </p:spPr>
        <p:txBody>
          <a:bodyPr spcFirstLastPara="1" wrap="square" lIns="19050" tIns="19050" rIns="19050" bIns="19050" anchor="b" anchorCtr="0">
            <a:spAutoFit/>
          </a:bodyPr>
          <a:lstStyle>
            <a:lvl1pPr marL="0" lvl="0" indent="0" algn="ctr">
              <a:lnSpc>
                <a:spcPct val="100000"/>
              </a:lnSpc>
              <a:spcBef>
                <a:spcPts val="0"/>
              </a:spcBef>
              <a:spcAft>
                <a:spcPts val="0"/>
              </a:spcAft>
              <a:buClr>
                <a:srgbClr val="000000"/>
              </a:buClr>
              <a:buSzPts val="700"/>
              <a:buFont typeface="Helvetica Neue"/>
              <a:buNone/>
              <a:defRPr sz="933" b="0" i="0" u="none" strike="noStrike" cap="none">
                <a:solidFill>
                  <a:srgbClr val="000000"/>
                </a:solidFill>
                <a:latin typeface="Calibri"/>
                <a:ea typeface="Calibri"/>
                <a:cs typeface="Calibri"/>
                <a:sym typeface="Calibri"/>
              </a:defRPr>
            </a:lvl1pPr>
            <a:lvl2pPr marL="0" lvl="1" indent="0" algn="ctr">
              <a:lnSpc>
                <a:spcPct val="100000"/>
              </a:lnSpc>
              <a:spcBef>
                <a:spcPts val="0"/>
              </a:spcBef>
              <a:spcAft>
                <a:spcPts val="0"/>
              </a:spcAft>
              <a:buClr>
                <a:srgbClr val="000000"/>
              </a:buClr>
              <a:buSzPts val="700"/>
              <a:buFont typeface="Helvetica Neue"/>
              <a:buNone/>
              <a:defRPr sz="933" b="0" i="0" u="none" strike="noStrike" cap="none">
                <a:solidFill>
                  <a:srgbClr val="000000"/>
                </a:solidFill>
                <a:latin typeface="Calibri"/>
                <a:ea typeface="Calibri"/>
                <a:cs typeface="Calibri"/>
                <a:sym typeface="Calibri"/>
              </a:defRPr>
            </a:lvl2pPr>
            <a:lvl3pPr marL="0" lvl="2" indent="0" algn="ctr">
              <a:lnSpc>
                <a:spcPct val="100000"/>
              </a:lnSpc>
              <a:spcBef>
                <a:spcPts val="0"/>
              </a:spcBef>
              <a:spcAft>
                <a:spcPts val="0"/>
              </a:spcAft>
              <a:buClr>
                <a:srgbClr val="000000"/>
              </a:buClr>
              <a:buSzPts val="700"/>
              <a:buFont typeface="Helvetica Neue"/>
              <a:buNone/>
              <a:defRPr sz="933" b="0" i="0" u="none" strike="noStrike" cap="none">
                <a:solidFill>
                  <a:srgbClr val="000000"/>
                </a:solidFill>
                <a:latin typeface="Calibri"/>
                <a:ea typeface="Calibri"/>
                <a:cs typeface="Calibri"/>
                <a:sym typeface="Calibri"/>
              </a:defRPr>
            </a:lvl3pPr>
            <a:lvl4pPr marL="0" lvl="3" indent="0" algn="ctr">
              <a:lnSpc>
                <a:spcPct val="100000"/>
              </a:lnSpc>
              <a:spcBef>
                <a:spcPts val="0"/>
              </a:spcBef>
              <a:spcAft>
                <a:spcPts val="0"/>
              </a:spcAft>
              <a:buClr>
                <a:srgbClr val="000000"/>
              </a:buClr>
              <a:buSzPts val="700"/>
              <a:buFont typeface="Helvetica Neue"/>
              <a:buNone/>
              <a:defRPr sz="933" b="0" i="0" u="none" strike="noStrike" cap="none">
                <a:solidFill>
                  <a:srgbClr val="000000"/>
                </a:solidFill>
                <a:latin typeface="Calibri"/>
                <a:ea typeface="Calibri"/>
                <a:cs typeface="Calibri"/>
                <a:sym typeface="Calibri"/>
              </a:defRPr>
            </a:lvl4pPr>
            <a:lvl5pPr marL="0" lvl="4" indent="0" algn="ctr">
              <a:lnSpc>
                <a:spcPct val="100000"/>
              </a:lnSpc>
              <a:spcBef>
                <a:spcPts val="0"/>
              </a:spcBef>
              <a:spcAft>
                <a:spcPts val="0"/>
              </a:spcAft>
              <a:buClr>
                <a:srgbClr val="000000"/>
              </a:buClr>
              <a:buSzPts val="700"/>
              <a:buFont typeface="Helvetica Neue"/>
              <a:buNone/>
              <a:defRPr sz="933" b="0" i="0" u="none" strike="noStrike" cap="none">
                <a:solidFill>
                  <a:srgbClr val="000000"/>
                </a:solidFill>
                <a:latin typeface="Calibri"/>
                <a:ea typeface="Calibri"/>
                <a:cs typeface="Calibri"/>
                <a:sym typeface="Calibri"/>
              </a:defRPr>
            </a:lvl5pPr>
            <a:lvl6pPr marL="0" lvl="5" indent="0" algn="ctr">
              <a:lnSpc>
                <a:spcPct val="100000"/>
              </a:lnSpc>
              <a:spcBef>
                <a:spcPts val="0"/>
              </a:spcBef>
              <a:spcAft>
                <a:spcPts val="0"/>
              </a:spcAft>
              <a:buClr>
                <a:srgbClr val="000000"/>
              </a:buClr>
              <a:buSzPts val="700"/>
              <a:buFont typeface="Helvetica Neue"/>
              <a:buNone/>
              <a:defRPr sz="933" b="0" i="0" u="none" strike="noStrike" cap="none">
                <a:solidFill>
                  <a:srgbClr val="000000"/>
                </a:solidFill>
                <a:latin typeface="Calibri"/>
                <a:ea typeface="Calibri"/>
                <a:cs typeface="Calibri"/>
                <a:sym typeface="Calibri"/>
              </a:defRPr>
            </a:lvl6pPr>
            <a:lvl7pPr marL="0" lvl="6" indent="0" algn="ctr">
              <a:lnSpc>
                <a:spcPct val="100000"/>
              </a:lnSpc>
              <a:spcBef>
                <a:spcPts val="0"/>
              </a:spcBef>
              <a:spcAft>
                <a:spcPts val="0"/>
              </a:spcAft>
              <a:buClr>
                <a:srgbClr val="000000"/>
              </a:buClr>
              <a:buSzPts val="700"/>
              <a:buFont typeface="Helvetica Neue"/>
              <a:buNone/>
              <a:defRPr sz="933" b="0" i="0" u="none" strike="noStrike" cap="none">
                <a:solidFill>
                  <a:srgbClr val="000000"/>
                </a:solidFill>
                <a:latin typeface="Calibri"/>
                <a:ea typeface="Calibri"/>
                <a:cs typeface="Calibri"/>
                <a:sym typeface="Calibri"/>
              </a:defRPr>
            </a:lvl7pPr>
            <a:lvl8pPr marL="0" lvl="7" indent="0" algn="ctr">
              <a:lnSpc>
                <a:spcPct val="100000"/>
              </a:lnSpc>
              <a:spcBef>
                <a:spcPts val="0"/>
              </a:spcBef>
              <a:spcAft>
                <a:spcPts val="0"/>
              </a:spcAft>
              <a:buClr>
                <a:srgbClr val="000000"/>
              </a:buClr>
              <a:buSzPts val="700"/>
              <a:buFont typeface="Helvetica Neue"/>
              <a:buNone/>
              <a:defRPr sz="933" b="0" i="0" u="none" strike="noStrike" cap="none">
                <a:solidFill>
                  <a:srgbClr val="000000"/>
                </a:solidFill>
                <a:latin typeface="Calibri"/>
                <a:ea typeface="Calibri"/>
                <a:cs typeface="Calibri"/>
                <a:sym typeface="Calibri"/>
              </a:defRPr>
            </a:lvl8pPr>
            <a:lvl9pPr marL="0" lvl="8" indent="0" algn="ctr">
              <a:lnSpc>
                <a:spcPct val="100000"/>
              </a:lnSpc>
              <a:spcBef>
                <a:spcPts val="0"/>
              </a:spcBef>
              <a:spcAft>
                <a:spcPts val="0"/>
              </a:spcAft>
              <a:buClr>
                <a:srgbClr val="000000"/>
              </a:buClr>
              <a:buSzPts val="700"/>
              <a:buFont typeface="Helvetica Neue"/>
              <a:buNone/>
              <a:defRPr sz="933" b="0" i="0" u="none" strike="noStrike" cap="none">
                <a:solidFill>
                  <a:srgbClr val="000000"/>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re et sous-titre">
    <p:spTree>
      <p:nvGrpSpPr>
        <p:cNvPr id="1" name=""/>
        <p:cNvGrpSpPr/>
        <p:nvPr/>
      </p:nvGrpSpPr>
      <p:grpSpPr>
        <a:xfrm>
          <a:off x="0" y="0"/>
          <a:ext cx="0" cy="0"/>
          <a:chOff x="0" y="0"/>
          <a:chExt cx="0" cy="0"/>
        </a:xfrm>
      </p:grpSpPr>
      <p:sp>
        <p:nvSpPr>
          <p:cNvPr id="11" name="Texte du titre"/>
          <p:cNvSpPr txBox="1">
            <a:spLocks noGrp="1"/>
          </p:cNvSpPr>
          <p:nvPr>
            <p:ph type="title"/>
          </p:nvPr>
        </p:nvSpPr>
        <p:spPr>
          <a:xfrm>
            <a:off x="889000" y="1149350"/>
            <a:ext cx="10414000" cy="2324100"/>
          </a:xfrm>
          <a:prstGeom prst="rect">
            <a:avLst/>
          </a:prstGeom>
        </p:spPr>
        <p:txBody>
          <a:bodyPr anchor="b"/>
          <a:lstStyle/>
          <a:p>
            <a:r>
              <a:t>Texte du titre</a:t>
            </a:r>
          </a:p>
        </p:txBody>
      </p:sp>
      <p:sp>
        <p:nvSpPr>
          <p:cNvPr id="12" name="Texte niveau 1…"/>
          <p:cNvSpPr txBox="1">
            <a:spLocks noGrp="1"/>
          </p:cNvSpPr>
          <p:nvPr>
            <p:ph type="body" sz="quarter" idx="1"/>
          </p:nvPr>
        </p:nvSpPr>
        <p:spPr>
          <a:xfrm>
            <a:off x="889000" y="3536950"/>
            <a:ext cx="10414000" cy="793750"/>
          </a:xfrm>
          <a:prstGeom prst="rect">
            <a:avLst/>
          </a:prstGeom>
        </p:spPr>
        <p:txBody>
          <a:bodyPr anchor="t"/>
          <a:lstStyle>
            <a:lvl1pPr marL="0" indent="0" algn="ctr">
              <a:spcBef>
                <a:spcPts val="0"/>
              </a:spcBef>
              <a:buSzTx/>
              <a:buNone/>
              <a:defRPr sz="2700"/>
            </a:lvl1pPr>
            <a:lvl2pPr marL="0" indent="0" algn="ctr">
              <a:spcBef>
                <a:spcPts val="0"/>
              </a:spcBef>
              <a:buSzTx/>
              <a:buNone/>
              <a:defRPr sz="2700"/>
            </a:lvl2pPr>
            <a:lvl3pPr marL="0" indent="0" algn="ctr">
              <a:spcBef>
                <a:spcPts val="0"/>
              </a:spcBef>
              <a:buSzTx/>
              <a:buNone/>
              <a:defRPr sz="2700"/>
            </a:lvl3pPr>
            <a:lvl4pPr marL="0" indent="0" algn="ctr">
              <a:spcBef>
                <a:spcPts val="0"/>
              </a:spcBef>
              <a:buSzTx/>
              <a:buNone/>
              <a:defRPr sz="2700"/>
            </a:lvl4pPr>
            <a:lvl5pPr marL="0" indent="0" algn="ctr">
              <a:spcBef>
                <a:spcPts val="0"/>
              </a:spcBef>
              <a:buSzTx/>
              <a:buNone/>
              <a:defRPr sz="2700"/>
            </a:lvl5pPr>
          </a:lstStyle>
          <a:p>
            <a:r>
              <a:t>Texte niveau 1</a:t>
            </a:r>
          </a:p>
          <a:p>
            <a:pPr lvl="1"/>
            <a:r>
              <a:t>Texte niveau 2</a:t>
            </a:r>
          </a:p>
          <a:p>
            <a:pPr lvl="2"/>
            <a:r>
              <a:t>Texte niveau 3</a:t>
            </a:r>
          </a:p>
          <a:p>
            <a:pPr lvl="3"/>
            <a:r>
              <a:t>Texte niveau 4</a:t>
            </a:r>
          </a:p>
          <a:p>
            <a:pPr lvl="4"/>
            <a:r>
              <a:t>Texte niveau 5</a:t>
            </a:r>
          </a:p>
        </p:txBody>
      </p:sp>
      <p:sp>
        <p:nvSpPr>
          <p:cNvPr id="13" name="Numéro de diapositive"/>
          <p:cNvSpPr txBox="1">
            <a:spLocks noGrp="1"/>
          </p:cNvSpPr>
          <p:nvPr>
            <p:ph type="sldNum" sz="quarter" idx="2"/>
          </p:nvPr>
        </p:nvSpPr>
        <p:spPr>
          <a:xfrm>
            <a:off x="5892800" y="6217871"/>
            <a:ext cx="2844800" cy="276959"/>
          </a:xfrm>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2151559805"/>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30"/>
          <p:cNvSpPr/>
          <p:nvPr/>
        </p:nvSpPr>
        <p:spPr>
          <a:xfrm>
            <a:off x="0" y="-1589"/>
            <a:ext cx="12192000" cy="417624"/>
          </a:xfrm>
          <a:prstGeom prst="rect">
            <a:avLst/>
          </a:prstGeom>
          <a:solidFill>
            <a:srgbClr val="59BEC9"/>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7" name="Google Shape;7;p30"/>
          <p:cNvSpPr txBox="1">
            <a:spLocks noGrp="1"/>
          </p:cNvSpPr>
          <p:nvPr>
            <p:ph type="title"/>
          </p:nvPr>
        </p:nvSpPr>
        <p:spPr>
          <a:xfrm>
            <a:off x="609600" y="92074"/>
            <a:ext cx="10972800" cy="1508126"/>
          </a:xfrm>
          <a:prstGeom prst="rect">
            <a:avLst/>
          </a:prstGeom>
          <a:noFill/>
          <a:ln>
            <a:noFill/>
          </a:ln>
        </p:spPr>
        <p:txBody>
          <a:bodyPr spcFirstLastPara="1" wrap="square" lIns="45700" tIns="45700" rIns="45700" bIns="45700" anchor="ctr" anchorCtr="0">
            <a:normAutofit/>
          </a:bodyPr>
          <a:lstStyle>
            <a:lvl1pPr marR="0" lvl="0" algn="l"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1pPr>
            <a:lvl2pPr marR="0" lvl="1" algn="l"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2pPr>
            <a:lvl3pPr marR="0" lvl="2" algn="l"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3pPr>
            <a:lvl4pPr marR="0" lvl="3" algn="l"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4pPr>
            <a:lvl5pPr marR="0" lvl="4" algn="l"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5pPr>
            <a:lvl6pPr marR="0" lvl="5" algn="l"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6pPr>
            <a:lvl7pPr marR="0" lvl="6" algn="l"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7pPr>
            <a:lvl8pPr marR="0" lvl="7" algn="l"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8pPr>
            <a:lvl9pPr marR="0" lvl="8" algn="l" rtl="0">
              <a:lnSpc>
                <a:spcPct val="9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9pPr>
          </a:lstStyle>
          <a:p>
            <a:endParaRPr/>
          </a:p>
        </p:txBody>
      </p:sp>
      <p:sp>
        <p:nvSpPr>
          <p:cNvPr id="8" name="Google Shape;8;p30"/>
          <p:cNvSpPr txBox="1">
            <a:spLocks noGrp="1"/>
          </p:cNvSpPr>
          <p:nvPr>
            <p:ph type="body" idx="1"/>
          </p:nvPr>
        </p:nvSpPr>
        <p:spPr>
          <a:xfrm>
            <a:off x="609600" y="1600200"/>
            <a:ext cx="10972800" cy="5257800"/>
          </a:xfrm>
          <a:prstGeom prst="rect">
            <a:avLst/>
          </a:prstGeom>
          <a:noFill/>
          <a:ln>
            <a:noFill/>
          </a:ln>
        </p:spPr>
        <p:txBody>
          <a:bodyPr spcFirstLastPara="1" wrap="square" lIns="45700" tIns="45700" rIns="45700" bIns="45700" anchor="t" anchorCtr="0">
            <a:normAutofit/>
          </a:bodyPr>
          <a:lstStyle>
            <a:lvl1pPr marL="457200" marR="0" lvl="0"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1pPr>
            <a:lvl2pPr marL="914400" marR="0" lvl="1"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2pPr>
            <a:lvl3pPr marL="1371600" marR="0" lvl="2"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3pPr>
            <a:lvl4pPr marL="1828800" marR="0" lvl="3"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4pPr>
            <a:lvl5pPr marL="2286000" marR="0" lvl="4"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5pPr>
            <a:lvl6pPr marL="2743200" marR="0" lvl="5"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6pPr>
            <a:lvl7pPr marL="3200400" marR="0" lvl="6"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7pPr>
            <a:lvl8pPr marL="3657600" marR="0" lvl="7"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8pPr>
            <a:lvl9pPr marL="4114800" marR="0" lvl="8"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9pPr>
          </a:lstStyle>
          <a:p>
            <a:endParaRPr/>
          </a:p>
        </p:txBody>
      </p:sp>
      <p:sp>
        <p:nvSpPr>
          <p:cNvPr id="9" name="Google Shape;9;p30"/>
          <p:cNvSpPr txBox="1">
            <a:spLocks noGrp="1"/>
          </p:cNvSpPr>
          <p:nvPr>
            <p:ph type="sldNum" idx="12"/>
          </p:nvPr>
        </p:nvSpPr>
        <p:spPr>
          <a:xfrm>
            <a:off x="5892800" y="6172200"/>
            <a:ext cx="2844800" cy="368301"/>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pic>
        <p:nvPicPr>
          <p:cNvPr id="10" name="Google Shape;10;p30"/>
          <p:cNvPicPr preferRelativeResize="0"/>
          <p:nvPr/>
        </p:nvPicPr>
        <p:blipFill rotWithShape="1">
          <a:blip r:embed="rId6">
            <a:alphaModFix/>
          </a:blip>
          <a:srcRect/>
          <a:stretch/>
        </p:blipFill>
        <p:spPr>
          <a:xfrm>
            <a:off x="182880" y="32505"/>
            <a:ext cx="1055717" cy="349436"/>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xml"/><Relationship Id="rId1" Type="http://schemas.openxmlformats.org/officeDocument/2006/relationships/tags" Target="../tags/tag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hyperlink" Target="https://public.flourish.studio/story/1153103/"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13.jpg"/></Relationships>
</file>

<file path=ppt/slides/_rels/slide2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hyperlink" Target="https://public.tableau.com/views/VULNUM2019/Absencequipement?:language=fr-FR&amp;:display_count=n&amp;:origin=viz_share_link" TargetMode="External"/><Relationship Id="rId5" Type="http://schemas.openxmlformats.org/officeDocument/2006/relationships/image" Target="../media/image17.png"/><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www.iests.com"/>
          <p:cNvSpPr txBox="1"/>
          <p:nvPr/>
        </p:nvSpPr>
        <p:spPr>
          <a:xfrm>
            <a:off x="10936281" y="6433140"/>
            <a:ext cx="718145" cy="1590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lgn="r">
              <a:defRPr>
                <a:latin typeface="Montserrat Light"/>
                <a:ea typeface="Montserrat Light"/>
                <a:cs typeface="Montserrat Light"/>
                <a:sym typeface="Montserrat Light"/>
              </a:defRPr>
            </a:lvl1pPr>
          </a:lstStyle>
          <a:p>
            <a:r>
              <a:rPr sz="700" dirty="0"/>
              <a:t>www.iests.com</a:t>
            </a:r>
          </a:p>
        </p:txBody>
      </p:sp>
      <p:sp>
        <p:nvSpPr>
          <p:cNvPr id="204" name="Rectangle 20"/>
          <p:cNvSpPr/>
          <p:nvPr/>
        </p:nvSpPr>
        <p:spPr>
          <a:xfrm>
            <a:off x="622046" y="3148897"/>
            <a:ext cx="14288" cy="3709104"/>
          </a:xfrm>
          <a:prstGeom prst="rect">
            <a:avLst/>
          </a:prstGeom>
          <a:solidFill>
            <a:srgbClr val="FFFFFF"/>
          </a:solidFill>
          <a:ln w="12700">
            <a:miter lim="400000"/>
          </a:ln>
        </p:spPr>
        <p:txBody>
          <a:bodyPr lIns="22860" rIns="22860" anchor="ctr"/>
          <a:lstStyle/>
          <a:p>
            <a:pPr algn="ctr" defTabSz="457200">
              <a:defRPr sz="1800" b="1" spc="200" baseline="-62999">
                <a:solidFill>
                  <a:srgbClr val="F7F7F7"/>
                </a:solidFill>
                <a:latin typeface="Cambria"/>
                <a:ea typeface="Cambria"/>
                <a:cs typeface="Cambria"/>
                <a:sym typeface="Cambria"/>
              </a:defRPr>
            </a:pPr>
            <a:endParaRPr sz="900" dirty="0"/>
          </a:p>
        </p:txBody>
      </p:sp>
      <p:pic>
        <p:nvPicPr>
          <p:cNvPr id="205" name="hetis-start.jpg" descr="hetis-start.jpg"/>
          <p:cNvPicPr>
            <a:picLocks noChangeAspect="1"/>
          </p:cNvPicPr>
          <p:nvPr/>
        </p:nvPicPr>
        <p:blipFill>
          <a:blip r:embed="rId4"/>
          <a:stretch>
            <a:fillRect/>
          </a:stretch>
        </p:blipFill>
        <p:spPr>
          <a:xfrm>
            <a:off x="-404102" y="0"/>
            <a:ext cx="13000204" cy="6868711"/>
          </a:xfrm>
          <a:prstGeom prst="rect">
            <a:avLst/>
          </a:prstGeom>
          <a:ln w="12700">
            <a:miter lim="400000"/>
          </a:ln>
        </p:spPr>
      </p:pic>
    </p:spTree>
    <p:custDataLst>
      <p:tags r:id="rId1"/>
    </p:custDataLst>
    <p:extLst>
      <p:ext uri="{BB962C8B-B14F-4D97-AF65-F5344CB8AC3E}">
        <p14:creationId xmlns:p14="http://schemas.microsoft.com/office/powerpoint/2010/main" val="4457202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iterate>
                                    <p:tmAbs val="0"/>
                                  </p:iterate>
                                  <p:childTnLst>
                                    <p:set>
                                      <p:cBhvr>
                                        <p:cTn id="6" fill="hold"/>
                                        <p:tgtEl>
                                          <p:spTgt spid="203"/>
                                        </p:tgtEl>
                                        <p:attrNameLst>
                                          <p:attrName>style.visibility</p:attrName>
                                        </p:attrNameLst>
                                      </p:cBhvr>
                                      <p:to>
                                        <p:strVal val="visible"/>
                                      </p:to>
                                    </p:set>
                                    <p:animEffect transition="in" filter="box(out)">
                                      <p:cBhvr>
                                        <p:cTn id="7" dur="3000"/>
                                        <p:tgtEl>
                                          <p:spTgt spid="2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 grpId="0" animBg="1" advAuto="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4"/>
          <p:cNvSpPr txBox="1"/>
          <p:nvPr/>
        </p:nvSpPr>
        <p:spPr>
          <a:xfrm>
            <a:off x="2243895" y="432681"/>
            <a:ext cx="7897250" cy="707884"/>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fr-FR" sz="4000" b="0" i="0" u="none" strike="noStrike" cap="none" dirty="0">
                <a:solidFill>
                  <a:srgbClr val="000000"/>
                </a:solidFill>
                <a:latin typeface="Agenda" panose="02000603040000020004" pitchFamily="2" charset="0"/>
                <a:sym typeface="Arial"/>
              </a:rPr>
              <a:t>Méthodologies LARIIS</a:t>
            </a:r>
            <a:endParaRPr dirty="0">
              <a:latin typeface="Agenda" panose="02000603040000020004" pitchFamily="2" charset="0"/>
            </a:endParaRPr>
          </a:p>
        </p:txBody>
      </p:sp>
      <p:grpSp>
        <p:nvGrpSpPr>
          <p:cNvPr id="71" name="Google Shape;71;p4"/>
          <p:cNvGrpSpPr/>
          <p:nvPr/>
        </p:nvGrpSpPr>
        <p:grpSpPr>
          <a:xfrm>
            <a:off x="3408680" y="1361440"/>
            <a:ext cx="5374640" cy="5374640"/>
            <a:chOff x="2103120" y="0"/>
            <a:chExt cx="5374640" cy="5374640"/>
          </a:xfrm>
        </p:grpSpPr>
        <p:sp>
          <p:nvSpPr>
            <p:cNvPr id="72" name="Google Shape;72;p4"/>
            <p:cNvSpPr/>
            <p:nvPr/>
          </p:nvSpPr>
          <p:spPr>
            <a:xfrm>
              <a:off x="2103120" y="0"/>
              <a:ext cx="5374640" cy="5374640"/>
            </a:xfrm>
            <a:prstGeom prst="quadArrow">
              <a:avLst>
                <a:gd name="adj1" fmla="val 2000"/>
                <a:gd name="adj2" fmla="val 4000"/>
                <a:gd name="adj3" fmla="val 5000"/>
              </a:avLst>
            </a:prstGeom>
            <a:solidFill>
              <a:srgbClr val="CCD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4"/>
            <p:cNvSpPr/>
            <p:nvPr/>
          </p:nvSpPr>
          <p:spPr>
            <a:xfrm>
              <a:off x="2452471" y="349351"/>
              <a:ext cx="2149856" cy="2149856"/>
            </a:xfrm>
            <a:prstGeom prst="roundRect">
              <a:avLst>
                <a:gd name="adj" fmla="val 16667"/>
              </a:avLst>
            </a:prstGeom>
            <a:solidFill>
              <a:srgbClr val="59BEC9"/>
            </a:solidFill>
            <a:ln w="25400" cap="flat" cmpd="sng">
              <a:solidFill>
                <a:schemeClr val="lt1"/>
              </a:solidFill>
              <a:prstDash val="solid"/>
              <a:round/>
              <a:headEnd type="none" w="sm" len="sm"/>
              <a:tailEnd type="none" w="sm" len="sm"/>
            </a:ln>
            <a:effectLst>
              <a:outerShdw blurRad="63500" sx="102000" sy="102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4"/>
            <p:cNvSpPr txBox="1"/>
            <p:nvPr/>
          </p:nvSpPr>
          <p:spPr>
            <a:xfrm>
              <a:off x="2557418" y="454298"/>
              <a:ext cx="1939962" cy="1939962"/>
            </a:xfrm>
            <a:prstGeom prst="rect">
              <a:avLst/>
            </a:prstGeom>
            <a:noFill/>
            <a:ln>
              <a:noFill/>
            </a:ln>
          </p:spPr>
          <p:txBody>
            <a:bodyPr spcFirstLastPara="1" wrap="square" lIns="60950" tIns="60950" rIns="60950" bIns="60950" anchor="t" anchorCtr="0">
              <a:noAutofit/>
            </a:bodyPr>
            <a:lstStyle/>
            <a:p>
              <a:pPr marL="0" marR="0" lvl="0" indent="0" algn="l" rtl="0">
                <a:lnSpc>
                  <a:spcPct val="90000"/>
                </a:lnSpc>
                <a:spcBef>
                  <a:spcPts val="0"/>
                </a:spcBef>
                <a:spcAft>
                  <a:spcPts val="0"/>
                </a:spcAft>
                <a:buClr>
                  <a:schemeClr val="lt1"/>
                </a:buClr>
                <a:buSzPts val="1600"/>
                <a:buFont typeface="Calibri"/>
                <a:buNone/>
              </a:pPr>
              <a:r>
                <a:rPr lang="fr-FR" sz="1600" b="0" i="0" u="none" strike="noStrike" cap="none">
                  <a:solidFill>
                    <a:schemeClr val="lt1"/>
                  </a:solidFill>
                  <a:latin typeface="Calibri"/>
                  <a:ea typeface="Calibri"/>
                  <a:cs typeface="Calibri"/>
                  <a:sym typeface="Calibri"/>
                </a:rPr>
                <a:t>Analyses documentaires </a:t>
              </a:r>
              <a:endParaRPr/>
            </a:p>
            <a:p>
              <a:pPr marL="114300" marR="0" lvl="1" indent="-114300" algn="l" rtl="0">
                <a:lnSpc>
                  <a:spcPct val="90000"/>
                </a:lnSpc>
                <a:spcBef>
                  <a:spcPts val="560"/>
                </a:spcBef>
                <a:spcAft>
                  <a:spcPts val="0"/>
                </a:spcAft>
                <a:buClr>
                  <a:schemeClr val="lt1"/>
                </a:buClr>
                <a:buSzPts val="1200"/>
                <a:buFont typeface="Calibri"/>
                <a:buChar char="•"/>
              </a:pPr>
              <a:r>
                <a:rPr lang="fr-FR" sz="1200" b="0" i="0" u="none" strike="noStrike" cap="none">
                  <a:solidFill>
                    <a:schemeClr val="lt1"/>
                  </a:solidFill>
                  <a:latin typeface="Calibri"/>
                  <a:ea typeface="Calibri"/>
                  <a:cs typeface="Calibri"/>
                  <a:sym typeface="Calibri"/>
                </a:rPr>
                <a:t>analyses de politiques publiques du champ social et médico-social</a:t>
              </a:r>
              <a:endParaRPr/>
            </a:p>
            <a:p>
              <a:pPr marL="114300" marR="0" lvl="1" indent="-114300" algn="l" rtl="0">
                <a:lnSpc>
                  <a:spcPct val="90000"/>
                </a:lnSpc>
                <a:spcBef>
                  <a:spcPts val="180"/>
                </a:spcBef>
                <a:spcAft>
                  <a:spcPts val="0"/>
                </a:spcAft>
                <a:buClr>
                  <a:schemeClr val="lt1"/>
                </a:buClr>
                <a:buSzPts val="1200"/>
                <a:buFont typeface="Calibri"/>
                <a:buChar char="•"/>
              </a:pPr>
              <a:r>
                <a:rPr lang="fr-FR" sz="1200" b="0" i="0" u="none" strike="noStrike" cap="none">
                  <a:solidFill>
                    <a:schemeClr val="lt1"/>
                  </a:solidFill>
                  <a:latin typeface="Calibri"/>
                  <a:ea typeface="Calibri"/>
                  <a:cs typeface="Calibri"/>
                  <a:sym typeface="Calibri"/>
                </a:rPr>
                <a:t>projets et documents de services</a:t>
              </a:r>
              <a:endParaRPr/>
            </a:p>
            <a:p>
              <a:pPr marL="114300" marR="0" lvl="1" indent="-114300" algn="l" rtl="0">
                <a:lnSpc>
                  <a:spcPct val="90000"/>
                </a:lnSpc>
                <a:spcBef>
                  <a:spcPts val="180"/>
                </a:spcBef>
                <a:spcAft>
                  <a:spcPts val="0"/>
                </a:spcAft>
                <a:buClr>
                  <a:schemeClr val="lt1"/>
                </a:buClr>
                <a:buSzPts val="1200"/>
                <a:buFont typeface="Calibri"/>
                <a:buChar char="•"/>
              </a:pPr>
              <a:r>
                <a:rPr lang="fr-FR" sz="1200" b="0" i="0" u="none" strike="noStrike" cap="none">
                  <a:solidFill>
                    <a:schemeClr val="lt1"/>
                  </a:solidFill>
                  <a:latin typeface="Calibri"/>
                  <a:ea typeface="Calibri"/>
                  <a:cs typeface="Calibri"/>
                  <a:sym typeface="Calibri"/>
                </a:rPr>
                <a:t>…</a:t>
              </a:r>
              <a:endParaRPr/>
            </a:p>
          </p:txBody>
        </p:sp>
        <p:sp>
          <p:nvSpPr>
            <p:cNvPr id="75" name="Google Shape;75;p4"/>
            <p:cNvSpPr/>
            <p:nvPr/>
          </p:nvSpPr>
          <p:spPr>
            <a:xfrm>
              <a:off x="4978552" y="349351"/>
              <a:ext cx="2149856" cy="2149856"/>
            </a:xfrm>
            <a:prstGeom prst="roundRect">
              <a:avLst>
                <a:gd name="adj" fmla="val 16667"/>
              </a:avLst>
            </a:prstGeom>
            <a:solidFill>
              <a:srgbClr val="CCB474"/>
            </a:solidFill>
            <a:ln w="25400" cap="flat" cmpd="sng">
              <a:solidFill>
                <a:schemeClr val="lt1"/>
              </a:solidFill>
              <a:prstDash val="solid"/>
              <a:round/>
              <a:headEnd type="none" w="sm" len="sm"/>
              <a:tailEnd type="none" w="sm" len="sm"/>
            </a:ln>
            <a:effectLst>
              <a:outerShdw blurRad="63500" sx="102000" sy="102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4"/>
            <p:cNvSpPr txBox="1"/>
            <p:nvPr/>
          </p:nvSpPr>
          <p:spPr>
            <a:xfrm>
              <a:off x="5083499" y="454298"/>
              <a:ext cx="1939962" cy="1939962"/>
            </a:xfrm>
            <a:prstGeom prst="rect">
              <a:avLst/>
            </a:prstGeom>
            <a:noFill/>
            <a:ln>
              <a:noFill/>
            </a:ln>
          </p:spPr>
          <p:txBody>
            <a:bodyPr spcFirstLastPara="1" wrap="square" lIns="60950" tIns="60950" rIns="60950" bIns="60950" anchor="t" anchorCtr="0">
              <a:noAutofit/>
            </a:bodyPr>
            <a:lstStyle/>
            <a:p>
              <a:pPr marL="0" marR="0" lvl="0" indent="0" algn="l" rtl="0">
                <a:lnSpc>
                  <a:spcPct val="90000"/>
                </a:lnSpc>
                <a:spcBef>
                  <a:spcPts val="0"/>
                </a:spcBef>
                <a:spcAft>
                  <a:spcPts val="0"/>
                </a:spcAft>
                <a:buClr>
                  <a:schemeClr val="lt1"/>
                </a:buClr>
                <a:buSzPts val="1600"/>
                <a:buFont typeface="Calibri"/>
                <a:buNone/>
              </a:pPr>
              <a:r>
                <a:rPr lang="fr-FR" sz="1600" b="0" i="0" u="none" strike="noStrike" cap="none">
                  <a:solidFill>
                    <a:schemeClr val="lt1"/>
                  </a:solidFill>
                  <a:latin typeface="Calibri"/>
                  <a:ea typeface="Calibri"/>
                  <a:cs typeface="Calibri"/>
                  <a:sym typeface="Calibri"/>
                </a:rPr>
                <a:t>Méthodes qualitatives </a:t>
              </a:r>
              <a:endParaRPr/>
            </a:p>
            <a:p>
              <a:pPr marL="114300" marR="0" lvl="1" indent="-114300" algn="l" rtl="0">
                <a:lnSpc>
                  <a:spcPct val="90000"/>
                </a:lnSpc>
                <a:spcBef>
                  <a:spcPts val="560"/>
                </a:spcBef>
                <a:spcAft>
                  <a:spcPts val="0"/>
                </a:spcAft>
                <a:buClr>
                  <a:schemeClr val="lt1"/>
                </a:buClr>
                <a:buSzPts val="1200"/>
                <a:buFont typeface="Calibri"/>
                <a:buChar char="•"/>
              </a:pPr>
              <a:r>
                <a:rPr lang="fr-FR" sz="1200" b="0" i="0" u="none" strike="noStrike" cap="none">
                  <a:solidFill>
                    <a:schemeClr val="lt1"/>
                  </a:solidFill>
                  <a:latin typeface="Calibri"/>
                  <a:ea typeface="Calibri"/>
                  <a:cs typeface="Calibri"/>
                  <a:sym typeface="Calibri"/>
                </a:rPr>
                <a:t>entretiens semi-directifs</a:t>
              </a:r>
              <a:endParaRPr/>
            </a:p>
            <a:p>
              <a:pPr marL="114300" marR="0" lvl="1" indent="-114300" algn="l" rtl="0">
                <a:lnSpc>
                  <a:spcPct val="90000"/>
                </a:lnSpc>
                <a:spcBef>
                  <a:spcPts val="180"/>
                </a:spcBef>
                <a:spcAft>
                  <a:spcPts val="0"/>
                </a:spcAft>
                <a:buClr>
                  <a:schemeClr val="lt1"/>
                </a:buClr>
                <a:buSzPts val="1200"/>
                <a:buFont typeface="Calibri"/>
                <a:buChar char="•"/>
              </a:pPr>
              <a:r>
                <a:rPr lang="fr-FR" sz="1200" b="0" i="0" u="none" strike="noStrike" cap="none">
                  <a:solidFill>
                    <a:schemeClr val="lt1"/>
                  </a:solidFill>
                  <a:latin typeface="Calibri"/>
                  <a:ea typeface="Calibri"/>
                  <a:cs typeface="Calibri"/>
                  <a:sym typeface="Calibri"/>
                </a:rPr>
                <a:t>entretiens de groupe</a:t>
              </a:r>
              <a:endParaRPr/>
            </a:p>
            <a:p>
              <a:pPr marL="114300" marR="0" lvl="1" indent="-114300" algn="l" rtl="0">
                <a:lnSpc>
                  <a:spcPct val="90000"/>
                </a:lnSpc>
                <a:spcBef>
                  <a:spcPts val="180"/>
                </a:spcBef>
                <a:spcAft>
                  <a:spcPts val="0"/>
                </a:spcAft>
                <a:buClr>
                  <a:schemeClr val="lt1"/>
                </a:buClr>
                <a:buSzPts val="1200"/>
                <a:buFont typeface="Calibri"/>
                <a:buChar char="•"/>
              </a:pPr>
              <a:r>
                <a:rPr lang="fr-FR" sz="1200" b="0" i="0" u="none" strike="noStrike" cap="none">
                  <a:solidFill>
                    <a:schemeClr val="lt1"/>
                  </a:solidFill>
                  <a:latin typeface="Calibri"/>
                  <a:ea typeface="Calibri"/>
                  <a:cs typeface="Calibri"/>
                  <a:sym typeface="Calibri"/>
                </a:rPr>
                <a:t>groupes de consultation</a:t>
              </a:r>
              <a:endParaRPr/>
            </a:p>
            <a:p>
              <a:pPr marL="114300" marR="0" lvl="1" indent="-114300" algn="l" rtl="0">
                <a:lnSpc>
                  <a:spcPct val="90000"/>
                </a:lnSpc>
                <a:spcBef>
                  <a:spcPts val="180"/>
                </a:spcBef>
                <a:spcAft>
                  <a:spcPts val="0"/>
                </a:spcAft>
                <a:buClr>
                  <a:schemeClr val="lt1"/>
                </a:buClr>
                <a:buSzPts val="1200"/>
                <a:buFont typeface="Calibri"/>
                <a:buChar char="•"/>
              </a:pPr>
              <a:r>
                <a:rPr lang="fr-FR" sz="1200" b="0" i="0" u="none" strike="noStrike" cap="none">
                  <a:solidFill>
                    <a:schemeClr val="lt1"/>
                  </a:solidFill>
                  <a:latin typeface="Calibri"/>
                  <a:ea typeface="Calibri"/>
                  <a:cs typeface="Calibri"/>
                  <a:sym typeface="Calibri"/>
                </a:rPr>
                <a:t>focus groups</a:t>
              </a:r>
              <a:endParaRPr/>
            </a:p>
            <a:p>
              <a:pPr marL="114300" marR="0" lvl="1" indent="-114300" algn="l" rtl="0">
                <a:lnSpc>
                  <a:spcPct val="90000"/>
                </a:lnSpc>
                <a:spcBef>
                  <a:spcPts val="180"/>
                </a:spcBef>
                <a:spcAft>
                  <a:spcPts val="0"/>
                </a:spcAft>
                <a:buClr>
                  <a:schemeClr val="lt1"/>
                </a:buClr>
                <a:buSzPts val="1200"/>
                <a:buFont typeface="Calibri"/>
                <a:buChar char="•"/>
              </a:pPr>
              <a:r>
                <a:rPr lang="fr-FR" sz="1200" b="0" i="0" u="none" strike="noStrike" cap="none">
                  <a:solidFill>
                    <a:schemeClr val="lt1"/>
                  </a:solidFill>
                  <a:latin typeface="Calibri"/>
                  <a:ea typeface="Calibri"/>
                  <a:cs typeface="Calibri"/>
                  <a:sym typeface="Calibri"/>
                </a:rPr>
                <a:t>analyse de contenu ou thématiques des corpus</a:t>
              </a:r>
              <a:endParaRPr/>
            </a:p>
          </p:txBody>
        </p:sp>
        <p:sp>
          <p:nvSpPr>
            <p:cNvPr id="77" name="Google Shape;77;p4"/>
            <p:cNvSpPr/>
            <p:nvPr/>
          </p:nvSpPr>
          <p:spPr>
            <a:xfrm>
              <a:off x="2452471" y="2875432"/>
              <a:ext cx="2149856" cy="2149856"/>
            </a:xfrm>
            <a:prstGeom prst="roundRect">
              <a:avLst>
                <a:gd name="adj" fmla="val 16667"/>
              </a:avLst>
            </a:prstGeom>
            <a:solidFill>
              <a:srgbClr val="BC999D"/>
            </a:solidFill>
            <a:ln w="25400" cap="flat" cmpd="sng">
              <a:solidFill>
                <a:schemeClr val="lt1"/>
              </a:solidFill>
              <a:prstDash val="solid"/>
              <a:round/>
              <a:headEnd type="none" w="sm" len="sm"/>
              <a:tailEnd type="none" w="sm" len="sm"/>
            </a:ln>
            <a:effectLst>
              <a:outerShdw blurRad="63500" sx="102000" sy="102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4"/>
            <p:cNvSpPr txBox="1"/>
            <p:nvPr/>
          </p:nvSpPr>
          <p:spPr>
            <a:xfrm>
              <a:off x="2557418" y="2980379"/>
              <a:ext cx="1939962" cy="1939962"/>
            </a:xfrm>
            <a:prstGeom prst="rect">
              <a:avLst/>
            </a:prstGeom>
            <a:noFill/>
            <a:ln>
              <a:noFill/>
            </a:ln>
          </p:spPr>
          <p:txBody>
            <a:bodyPr spcFirstLastPara="1" wrap="square" lIns="60950" tIns="60950" rIns="60950" bIns="60950" anchor="t" anchorCtr="0">
              <a:noAutofit/>
            </a:bodyPr>
            <a:lstStyle/>
            <a:p>
              <a:pPr marL="0" marR="0" lvl="0" indent="0" algn="l" rtl="0">
                <a:lnSpc>
                  <a:spcPct val="90000"/>
                </a:lnSpc>
                <a:spcBef>
                  <a:spcPts val="0"/>
                </a:spcBef>
                <a:spcAft>
                  <a:spcPts val="0"/>
                </a:spcAft>
                <a:buClr>
                  <a:schemeClr val="lt1"/>
                </a:buClr>
                <a:buSzPts val="1600"/>
                <a:buFont typeface="Calibri"/>
                <a:buNone/>
              </a:pPr>
              <a:r>
                <a:rPr lang="fr-FR" sz="1600" b="0" i="0" u="none" strike="noStrike" cap="none">
                  <a:solidFill>
                    <a:schemeClr val="lt1"/>
                  </a:solidFill>
                  <a:latin typeface="Calibri"/>
                  <a:ea typeface="Calibri"/>
                  <a:cs typeface="Calibri"/>
                  <a:sym typeface="Calibri"/>
                </a:rPr>
                <a:t>Méthodes quantitatives</a:t>
              </a:r>
              <a:endParaRPr/>
            </a:p>
            <a:p>
              <a:pPr marL="114300" marR="0" lvl="1" indent="-114300" algn="l" rtl="0">
                <a:lnSpc>
                  <a:spcPct val="90000"/>
                </a:lnSpc>
                <a:spcBef>
                  <a:spcPts val="560"/>
                </a:spcBef>
                <a:spcAft>
                  <a:spcPts val="0"/>
                </a:spcAft>
                <a:buClr>
                  <a:schemeClr val="lt1"/>
                </a:buClr>
                <a:buSzPts val="1200"/>
                <a:buFont typeface="Calibri"/>
                <a:buChar char="•"/>
              </a:pPr>
              <a:r>
                <a:rPr lang="fr-FR" sz="1200" b="0" i="0" u="none" strike="noStrike" cap="none">
                  <a:solidFill>
                    <a:schemeClr val="lt1"/>
                  </a:solidFill>
                  <a:latin typeface="Calibri"/>
                  <a:ea typeface="Calibri"/>
                  <a:cs typeface="Calibri"/>
                  <a:sym typeface="Calibri"/>
                </a:rPr>
                <a:t>questionnaires outil Sphinx</a:t>
              </a:r>
              <a:endParaRPr/>
            </a:p>
            <a:p>
              <a:pPr marL="114300" marR="0" lvl="1" indent="-114300" algn="l" rtl="0">
                <a:lnSpc>
                  <a:spcPct val="90000"/>
                </a:lnSpc>
                <a:spcBef>
                  <a:spcPts val="180"/>
                </a:spcBef>
                <a:spcAft>
                  <a:spcPts val="0"/>
                </a:spcAft>
                <a:buClr>
                  <a:schemeClr val="lt1"/>
                </a:buClr>
                <a:buSzPts val="1200"/>
                <a:buFont typeface="Calibri"/>
                <a:buChar char="•"/>
              </a:pPr>
              <a:r>
                <a:rPr lang="fr-FR" sz="1200" b="0" i="0" u="none" strike="noStrike" cap="none">
                  <a:solidFill>
                    <a:schemeClr val="lt1"/>
                  </a:solidFill>
                  <a:latin typeface="Calibri"/>
                  <a:ea typeface="Calibri"/>
                  <a:cs typeface="Calibri"/>
                  <a:sym typeface="Calibri"/>
                </a:rPr>
                <a:t>traitement des données en statistiques descriptives</a:t>
              </a:r>
              <a:endParaRPr/>
            </a:p>
            <a:p>
              <a:pPr marL="114300" marR="0" lvl="1" indent="-114300" algn="l" rtl="0">
                <a:lnSpc>
                  <a:spcPct val="90000"/>
                </a:lnSpc>
                <a:spcBef>
                  <a:spcPts val="180"/>
                </a:spcBef>
                <a:spcAft>
                  <a:spcPts val="0"/>
                </a:spcAft>
                <a:buClr>
                  <a:schemeClr val="lt1"/>
                </a:buClr>
                <a:buSzPts val="1200"/>
                <a:buFont typeface="Calibri"/>
                <a:buChar char="•"/>
              </a:pPr>
              <a:r>
                <a:rPr lang="fr-FR" sz="1200" b="0" i="0" u="none" strike="noStrike" cap="none">
                  <a:solidFill>
                    <a:schemeClr val="lt1"/>
                  </a:solidFill>
                  <a:latin typeface="Calibri"/>
                  <a:ea typeface="Calibri"/>
                  <a:cs typeface="Calibri"/>
                  <a:sym typeface="Calibri"/>
                </a:rPr>
                <a:t>datavisualisation</a:t>
              </a:r>
              <a:endParaRPr/>
            </a:p>
            <a:p>
              <a:pPr marL="114300" marR="0" lvl="1" indent="-114300" algn="l" rtl="0">
                <a:lnSpc>
                  <a:spcPct val="90000"/>
                </a:lnSpc>
                <a:spcBef>
                  <a:spcPts val="180"/>
                </a:spcBef>
                <a:spcAft>
                  <a:spcPts val="0"/>
                </a:spcAft>
                <a:buClr>
                  <a:schemeClr val="lt1"/>
                </a:buClr>
                <a:buSzPts val="1200"/>
                <a:buFont typeface="Calibri"/>
                <a:buChar char="•"/>
              </a:pPr>
              <a:r>
                <a:rPr lang="fr-FR" sz="1200" b="0" i="0" u="none" strike="noStrike" cap="none">
                  <a:solidFill>
                    <a:schemeClr val="lt1"/>
                  </a:solidFill>
                  <a:latin typeface="Calibri"/>
                  <a:ea typeface="Calibri"/>
                  <a:cs typeface="Calibri"/>
                  <a:sym typeface="Calibri"/>
                </a:rPr>
                <a:t>lexicométrie</a:t>
              </a:r>
              <a:endParaRPr/>
            </a:p>
          </p:txBody>
        </p:sp>
        <p:sp>
          <p:nvSpPr>
            <p:cNvPr id="79" name="Google Shape;79;p4"/>
            <p:cNvSpPr/>
            <p:nvPr/>
          </p:nvSpPr>
          <p:spPr>
            <a:xfrm>
              <a:off x="4978552" y="2875432"/>
              <a:ext cx="2149856" cy="2149856"/>
            </a:xfrm>
            <a:prstGeom prst="roundRect">
              <a:avLst>
                <a:gd name="adj" fmla="val 16667"/>
              </a:avLst>
            </a:prstGeom>
            <a:solidFill>
              <a:srgbClr val="008C95"/>
            </a:solidFill>
            <a:ln w="25400" cap="flat" cmpd="sng">
              <a:solidFill>
                <a:schemeClr val="lt1"/>
              </a:solidFill>
              <a:prstDash val="solid"/>
              <a:round/>
              <a:headEnd type="none" w="sm" len="sm"/>
              <a:tailEnd type="none" w="sm" len="sm"/>
            </a:ln>
            <a:effectLst>
              <a:outerShdw blurRad="63500" sx="102000" sy="102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4"/>
            <p:cNvSpPr txBox="1"/>
            <p:nvPr/>
          </p:nvSpPr>
          <p:spPr>
            <a:xfrm>
              <a:off x="5083499" y="2980379"/>
              <a:ext cx="1939962" cy="1939962"/>
            </a:xfrm>
            <a:prstGeom prst="rect">
              <a:avLst/>
            </a:prstGeom>
            <a:noFill/>
            <a:ln>
              <a:noFill/>
            </a:ln>
          </p:spPr>
          <p:txBody>
            <a:bodyPr spcFirstLastPara="1" wrap="square" lIns="60950" tIns="60950" rIns="60950" bIns="60950" anchor="t" anchorCtr="0">
              <a:noAutofit/>
            </a:bodyPr>
            <a:lstStyle/>
            <a:p>
              <a:pPr marL="0" marR="0" lvl="0" indent="0" algn="l" rtl="0">
                <a:lnSpc>
                  <a:spcPct val="90000"/>
                </a:lnSpc>
                <a:spcBef>
                  <a:spcPts val="0"/>
                </a:spcBef>
                <a:spcAft>
                  <a:spcPts val="0"/>
                </a:spcAft>
                <a:buClr>
                  <a:schemeClr val="lt1"/>
                </a:buClr>
                <a:buSzPts val="1600"/>
                <a:buFont typeface="Calibri"/>
                <a:buNone/>
              </a:pPr>
              <a:r>
                <a:rPr lang="fr-FR" sz="1600" b="0" i="0" u="none" strike="noStrike" cap="none" dirty="0">
                  <a:solidFill>
                    <a:schemeClr val="lt1"/>
                  </a:solidFill>
                  <a:latin typeface="Calibri"/>
                  <a:ea typeface="Calibri"/>
                  <a:cs typeface="Calibri"/>
                  <a:sym typeface="Calibri"/>
                </a:rPr>
                <a:t>Data Science</a:t>
              </a:r>
              <a:endParaRPr dirty="0"/>
            </a:p>
            <a:p>
              <a:pPr marL="114300" marR="0" lvl="1" indent="-114300" algn="l" rtl="0">
                <a:lnSpc>
                  <a:spcPct val="90000"/>
                </a:lnSpc>
                <a:spcBef>
                  <a:spcPts val="560"/>
                </a:spcBef>
                <a:spcAft>
                  <a:spcPts val="0"/>
                </a:spcAft>
                <a:buClr>
                  <a:schemeClr val="lt1"/>
                </a:buClr>
                <a:buSzPts val="1200"/>
                <a:buFont typeface="Calibri"/>
                <a:buChar char="•"/>
              </a:pPr>
              <a:r>
                <a:rPr lang="fr-FR" sz="1200" b="0" i="0" u="none" strike="noStrike" cap="none" dirty="0">
                  <a:solidFill>
                    <a:schemeClr val="lt1"/>
                  </a:solidFill>
                  <a:latin typeface="Calibri"/>
                  <a:ea typeface="Calibri"/>
                  <a:cs typeface="Calibri"/>
                  <a:sym typeface="Calibri"/>
                </a:rPr>
                <a:t>développement d’un Système d’Information Géographique</a:t>
              </a:r>
              <a:endParaRPr dirty="0"/>
            </a:p>
            <a:p>
              <a:pPr marL="114300" marR="0" lvl="1" indent="-114300" algn="l" rtl="0">
                <a:lnSpc>
                  <a:spcPct val="90000"/>
                </a:lnSpc>
                <a:spcBef>
                  <a:spcPts val="180"/>
                </a:spcBef>
                <a:spcAft>
                  <a:spcPts val="0"/>
                </a:spcAft>
                <a:buClr>
                  <a:schemeClr val="lt1"/>
                </a:buClr>
                <a:buSzPts val="1200"/>
                <a:buFont typeface="Calibri"/>
                <a:buChar char="•"/>
              </a:pPr>
              <a:r>
                <a:rPr lang="fr-FR" sz="1200" b="0" i="0" u="none" strike="noStrike" cap="none" dirty="0">
                  <a:solidFill>
                    <a:schemeClr val="lt1"/>
                  </a:solidFill>
                  <a:latin typeface="Calibri"/>
                  <a:ea typeface="Calibri"/>
                  <a:cs typeface="Calibri"/>
                  <a:sym typeface="Calibri"/>
                </a:rPr>
                <a:t>construction et gestion de base de données big data</a:t>
              </a:r>
              <a:endParaRPr dirty="0"/>
            </a:p>
            <a:p>
              <a:pPr marL="114300" marR="0" lvl="1" indent="-114300" algn="l" rtl="0">
                <a:lnSpc>
                  <a:spcPct val="90000"/>
                </a:lnSpc>
                <a:spcBef>
                  <a:spcPts val="180"/>
                </a:spcBef>
                <a:spcAft>
                  <a:spcPts val="0"/>
                </a:spcAft>
                <a:buClr>
                  <a:schemeClr val="lt1"/>
                </a:buClr>
                <a:buSzPts val="1200"/>
                <a:buFont typeface="Calibri"/>
                <a:buChar char="•"/>
              </a:pPr>
              <a:r>
                <a:rPr lang="fr-FR" sz="1200" b="0" i="0" u="none" strike="noStrike" cap="none" dirty="0">
                  <a:solidFill>
                    <a:schemeClr val="lt1"/>
                  </a:solidFill>
                  <a:latin typeface="Calibri"/>
                  <a:ea typeface="Calibri"/>
                  <a:cs typeface="Calibri"/>
                  <a:sym typeface="Calibri"/>
                </a:rPr>
                <a:t>algorithmes d’analyse</a:t>
              </a:r>
              <a:endParaRPr dirty="0"/>
            </a:p>
            <a:p>
              <a:pPr marL="114300" marR="0" lvl="1" indent="-114300" algn="l" rtl="0">
                <a:lnSpc>
                  <a:spcPct val="90000"/>
                </a:lnSpc>
                <a:spcBef>
                  <a:spcPts val="180"/>
                </a:spcBef>
                <a:spcAft>
                  <a:spcPts val="0"/>
                </a:spcAft>
                <a:buClr>
                  <a:schemeClr val="lt1"/>
                </a:buClr>
                <a:buSzPts val="1200"/>
                <a:buFont typeface="Calibri"/>
                <a:buChar char="•"/>
              </a:pPr>
              <a:r>
                <a:rPr lang="fr-FR" sz="1200" b="0" i="0" u="none" strike="noStrike" cap="none" dirty="0">
                  <a:solidFill>
                    <a:schemeClr val="lt1"/>
                  </a:solidFill>
                  <a:latin typeface="Calibri"/>
                  <a:ea typeface="Calibri"/>
                  <a:cs typeface="Calibri"/>
                  <a:sym typeface="Calibri"/>
                </a:rPr>
                <a:t>aides à la décision</a:t>
              </a:r>
              <a:endParaRPr dirty="0"/>
            </a:p>
          </p:txBody>
        </p:sp>
      </p:grpSp>
    </p:spTree>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4" name="Google Shape;254;p25"/>
          <p:cNvSpPr txBox="1"/>
          <p:nvPr/>
        </p:nvSpPr>
        <p:spPr>
          <a:xfrm>
            <a:off x="592980" y="2090192"/>
            <a:ext cx="10375075" cy="2677616"/>
          </a:xfrm>
          <a:prstGeom prst="rect">
            <a:avLst/>
          </a:prstGeom>
          <a:noFill/>
          <a:ln>
            <a:noFill/>
          </a:ln>
        </p:spPr>
        <p:txBody>
          <a:bodyPr spcFirstLastPara="1" wrap="square" lIns="45700" tIns="45700" rIns="45700" bIns="45700" anchor="t" anchorCtr="0">
            <a:spAutoFit/>
          </a:bodyPr>
          <a:lstStyle/>
          <a:p>
            <a:pPr marL="1037155" marR="0" lvl="8" indent="-571500" algn="l" rtl="0">
              <a:lnSpc>
                <a:spcPct val="100000"/>
              </a:lnSpc>
              <a:spcBef>
                <a:spcPts val="0"/>
              </a:spcBef>
              <a:spcAft>
                <a:spcPts val="0"/>
              </a:spcAft>
              <a:buClr>
                <a:srgbClr val="2B8C95"/>
              </a:buClr>
              <a:buSzPts val="2100"/>
              <a:buFont typeface="Arial" panose="020B0604020202020204" pitchFamily="34" charset="0"/>
              <a:buChar char="•"/>
            </a:pPr>
            <a:r>
              <a:rPr lang="fr-FR" sz="2800" dirty="0">
                <a:solidFill>
                  <a:schemeClr val="dk1"/>
                </a:solidFill>
                <a:latin typeface="Montserrat" panose="00000500000000000000" pitchFamily="2" charset="0"/>
                <a:ea typeface="Roboto"/>
                <a:cs typeface="Roboto"/>
              </a:rPr>
              <a:t>Savoirs académiques, savoirs professionnels, savoirs expérientiels : production de connaissance </a:t>
            </a:r>
          </a:p>
          <a:p>
            <a:pPr marL="465655" marR="0" lvl="8" algn="l" rtl="0">
              <a:lnSpc>
                <a:spcPct val="100000"/>
              </a:lnSpc>
              <a:spcBef>
                <a:spcPts val="0"/>
              </a:spcBef>
              <a:spcAft>
                <a:spcPts val="0"/>
              </a:spcAft>
              <a:buClr>
                <a:srgbClr val="2B8C95"/>
              </a:buClr>
              <a:buSzPts val="2100"/>
            </a:pPr>
            <a:endParaRPr lang="fr-FR" sz="2800" dirty="0">
              <a:solidFill>
                <a:schemeClr val="dk1"/>
              </a:solidFill>
              <a:latin typeface="Montserrat" panose="00000500000000000000" pitchFamily="2" charset="0"/>
              <a:ea typeface="Roboto"/>
              <a:cs typeface="Roboto"/>
            </a:endParaRPr>
          </a:p>
          <a:p>
            <a:pPr marL="1037155" marR="0" lvl="8" indent="-571500" algn="l" rtl="0">
              <a:lnSpc>
                <a:spcPct val="100000"/>
              </a:lnSpc>
              <a:spcBef>
                <a:spcPts val="0"/>
              </a:spcBef>
              <a:spcAft>
                <a:spcPts val="0"/>
              </a:spcAft>
              <a:buClr>
                <a:srgbClr val="2B8C95"/>
              </a:buClr>
              <a:buSzPts val="2100"/>
              <a:buFont typeface="Arial" panose="020B0604020202020204" pitchFamily="34" charset="0"/>
              <a:buChar char="•"/>
            </a:pPr>
            <a:r>
              <a:rPr lang="fr-FR" sz="2800" dirty="0">
                <a:solidFill>
                  <a:schemeClr val="dk1"/>
                </a:solidFill>
                <a:latin typeface="Montserrat" panose="00000500000000000000" pitchFamily="2" charset="0"/>
                <a:ea typeface="Roboto"/>
                <a:cs typeface="Roboto"/>
              </a:rPr>
              <a:t>Partage de la responsabilité et du pouvoir</a:t>
            </a:r>
          </a:p>
          <a:p>
            <a:pPr marL="465655" marR="0" lvl="8" algn="l" rtl="0">
              <a:lnSpc>
                <a:spcPct val="100000"/>
              </a:lnSpc>
              <a:spcBef>
                <a:spcPts val="0"/>
              </a:spcBef>
              <a:spcAft>
                <a:spcPts val="0"/>
              </a:spcAft>
              <a:buClr>
                <a:srgbClr val="2B8C95"/>
              </a:buClr>
              <a:buSzPts val="2100"/>
            </a:pPr>
            <a:r>
              <a:rPr lang="fr-FR" sz="2800" dirty="0">
                <a:solidFill>
                  <a:schemeClr val="dk1"/>
                </a:solidFill>
                <a:latin typeface="Montserrat" panose="00000500000000000000" pitchFamily="2" charset="0"/>
                <a:ea typeface="Roboto"/>
                <a:cs typeface="Roboto"/>
              </a:rPr>
              <a:t> </a:t>
            </a:r>
          </a:p>
          <a:p>
            <a:pPr marL="1037155" marR="0" lvl="8" indent="-571500" algn="l" rtl="0">
              <a:lnSpc>
                <a:spcPct val="100000"/>
              </a:lnSpc>
              <a:spcBef>
                <a:spcPts val="0"/>
              </a:spcBef>
              <a:spcAft>
                <a:spcPts val="0"/>
              </a:spcAft>
              <a:buClr>
                <a:srgbClr val="2B8C95"/>
              </a:buClr>
              <a:buSzPts val="2100"/>
              <a:buFont typeface="Arial" panose="020B0604020202020204" pitchFamily="34" charset="0"/>
              <a:buChar char="•"/>
            </a:pPr>
            <a:r>
              <a:rPr lang="fr-FR" sz="2800" dirty="0">
                <a:solidFill>
                  <a:schemeClr val="dk1"/>
                </a:solidFill>
                <a:latin typeface="Montserrat" panose="00000500000000000000" pitchFamily="2" charset="0"/>
                <a:ea typeface="Roboto"/>
                <a:cs typeface="Roboto"/>
              </a:rPr>
              <a:t>Limite le risque « positiviste »</a:t>
            </a:r>
          </a:p>
        </p:txBody>
      </p:sp>
      <p:sp>
        <p:nvSpPr>
          <p:cNvPr id="255" name="Google Shape;255;p25"/>
          <p:cNvSpPr txBox="1"/>
          <p:nvPr/>
        </p:nvSpPr>
        <p:spPr>
          <a:xfrm>
            <a:off x="641492" y="496470"/>
            <a:ext cx="10278052" cy="895349"/>
          </a:xfrm>
          <a:prstGeom prst="rect">
            <a:avLst/>
          </a:prstGeom>
          <a:noFill/>
          <a:ln>
            <a:noFill/>
          </a:ln>
        </p:spPr>
        <p:txBody>
          <a:bodyPr spcFirstLastPara="1" wrap="square" lIns="25400" tIns="25400" rIns="25400" bIns="25400" anchor="ctr" anchorCtr="0">
            <a:normAutofit/>
          </a:bodyPr>
          <a:lstStyle/>
          <a:p>
            <a:pPr marL="0" marR="0" lvl="0" indent="0" algn="l" rtl="0">
              <a:lnSpc>
                <a:spcPct val="90000"/>
              </a:lnSpc>
              <a:spcBef>
                <a:spcPts val="0"/>
              </a:spcBef>
              <a:spcAft>
                <a:spcPts val="0"/>
              </a:spcAft>
              <a:buClr>
                <a:srgbClr val="000000"/>
              </a:buClr>
              <a:buSzPts val="4400"/>
              <a:buFont typeface="Arial"/>
              <a:buNone/>
            </a:pPr>
            <a:r>
              <a:rPr lang="fr-FR" sz="4400" b="0" i="0" u="none" strike="noStrike" cap="none" dirty="0">
                <a:solidFill>
                  <a:srgbClr val="000000"/>
                </a:solidFill>
                <a:latin typeface="Agenda" panose="02000603040000020004" pitchFamily="2" charset="0"/>
                <a:sym typeface="Arial"/>
              </a:rPr>
              <a:t>Une interaction des savoirs </a:t>
            </a:r>
            <a:endParaRPr sz="1600" dirty="0">
              <a:latin typeface="Agenda" panose="02000603040000020004" pitchFamily="2" charset="0"/>
            </a:endParaRPr>
          </a:p>
        </p:txBody>
      </p:sp>
    </p:spTree>
    <p:extLst>
      <p:ext uri="{BB962C8B-B14F-4D97-AF65-F5344CB8AC3E}">
        <p14:creationId xmlns:p14="http://schemas.microsoft.com/office/powerpoint/2010/main" val="2773948302"/>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 name="Google Shape;255;p25">
            <a:extLst>
              <a:ext uri="{FF2B5EF4-FFF2-40B4-BE49-F238E27FC236}">
                <a16:creationId xmlns:a16="http://schemas.microsoft.com/office/drawing/2014/main" id="{7748B561-15CC-20A9-ABE1-501108CE7F5E}"/>
              </a:ext>
            </a:extLst>
          </p:cNvPr>
          <p:cNvSpPr txBox="1"/>
          <p:nvPr/>
        </p:nvSpPr>
        <p:spPr>
          <a:xfrm>
            <a:off x="1827389" y="1868187"/>
            <a:ext cx="8537221" cy="3121625"/>
          </a:xfrm>
          <a:prstGeom prst="rect">
            <a:avLst/>
          </a:prstGeom>
          <a:noFill/>
          <a:ln>
            <a:noFill/>
          </a:ln>
        </p:spPr>
        <p:txBody>
          <a:bodyPr spcFirstLastPara="1" wrap="square" lIns="25400" tIns="25400" rIns="25400" bIns="25400" anchor="ctr" anchorCtr="0">
            <a:normAutofit fontScale="92500" lnSpcReduction="20000"/>
          </a:bodyPr>
          <a:lstStyle/>
          <a:p>
            <a:pPr marL="0" marR="0" lvl="0" indent="0" algn="l" rtl="0">
              <a:lnSpc>
                <a:spcPct val="90000"/>
              </a:lnSpc>
              <a:spcBef>
                <a:spcPts val="0"/>
              </a:spcBef>
              <a:spcAft>
                <a:spcPts val="0"/>
              </a:spcAft>
              <a:buClr>
                <a:srgbClr val="000000"/>
              </a:buClr>
              <a:buSzPts val="4400"/>
              <a:buFont typeface="Arial"/>
              <a:buNone/>
            </a:pPr>
            <a:r>
              <a:rPr lang="fr-FR" sz="4400" dirty="0">
                <a:latin typeface="Agenda" panose="02000603040000020004" pitchFamily="2" charset="0"/>
              </a:rPr>
              <a:t>Et </a:t>
            </a:r>
            <a:r>
              <a:rPr lang="fr-FR" sz="4400" dirty="0">
                <a:solidFill>
                  <a:srgbClr val="2B8C95"/>
                </a:solidFill>
                <a:latin typeface="Agenda" panose="02000603040000020004" pitchFamily="2" charset="0"/>
              </a:rPr>
              <a:t>concrètement</a:t>
            </a:r>
            <a:r>
              <a:rPr lang="fr-FR" sz="4400" dirty="0">
                <a:latin typeface="Agenda" panose="02000603040000020004" pitchFamily="2" charset="0"/>
              </a:rPr>
              <a:t> ? </a:t>
            </a:r>
          </a:p>
          <a:p>
            <a:pPr marL="0" marR="0" lvl="0" indent="0" algn="l" rtl="0">
              <a:lnSpc>
                <a:spcPct val="90000"/>
              </a:lnSpc>
              <a:spcBef>
                <a:spcPts val="0"/>
              </a:spcBef>
              <a:spcAft>
                <a:spcPts val="0"/>
              </a:spcAft>
              <a:buClr>
                <a:srgbClr val="000000"/>
              </a:buClr>
              <a:buSzPts val="4400"/>
              <a:buFont typeface="Arial"/>
              <a:buNone/>
            </a:pPr>
            <a:endParaRPr lang="fr-FR" sz="4400" dirty="0"/>
          </a:p>
          <a:p>
            <a:pPr marL="0" marR="0" lvl="0" indent="0" algn="l" rtl="0">
              <a:lnSpc>
                <a:spcPct val="90000"/>
              </a:lnSpc>
              <a:spcBef>
                <a:spcPts val="0"/>
              </a:spcBef>
              <a:spcAft>
                <a:spcPts val="0"/>
              </a:spcAft>
              <a:buClr>
                <a:srgbClr val="000000"/>
              </a:buClr>
              <a:buSzPts val="4400"/>
              <a:buFont typeface="Arial"/>
              <a:buNone/>
            </a:pPr>
            <a:r>
              <a:rPr lang="fr-FR" sz="4400" dirty="0">
                <a:latin typeface="Montserrat" panose="00000500000000000000" pitchFamily="2" charset="0"/>
              </a:rPr>
              <a:t>Un exemple de cette pratique </a:t>
            </a:r>
          </a:p>
          <a:p>
            <a:pPr marL="0" marR="0" lvl="0" indent="0" algn="l" rtl="0">
              <a:lnSpc>
                <a:spcPct val="90000"/>
              </a:lnSpc>
              <a:spcBef>
                <a:spcPts val="0"/>
              </a:spcBef>
              <a:spcAft>
                <a:spcPts val="0"/>
              </a:spcAft>
              <a:buClr>
                <a:srgbClr val="000000"/>
              </a:buClr>
              <a:buSzPts val="4400"/>
              <a:buFont typeface="Arial"/>
              <a:buNone/>
            </a:pPr>
            <a:r>
              <a:rPr lang="fr-FR" sz="4400" dirty="0">
                <a:latin typeface="Montserrat" panose="00000500000000000000" pitchFamily="2" charset="0"/>
              </a:rPr>
              <a:t>dialogique et d’interaction </a:t>
            </a:r>
            <a:br>
              <a:rPr lang="fr-FR" sz="4400" dirty="0"/>
            </a:br>
            <a:br>
              <a:rPr lang="fr-FR" sz="4400" dirty="0"/>
            </a:br>
            <a:r>
              <a:rPr lang="fr-FR" sz="3500" i="1" dirty="0">
                <a:latin typeface="Roboto" panose="02000000000000000000" pitchFamily="2" charset="0"/>
                <a:ea typeface="Roboto" panose="02000000000000000000" pitchFamily="2" charset="0"/>
                <a:cs typeface="Roboto" panose="02000000000000000000" pitchFamily="2" charset="0"/>
              </a:rPr>
              <a:t>Etude d’implantation pour des personnes âgées dans une vallée des Alpes-Maritimes</a:t>
            </a:r>
          </a:p>
          <a:p>
            <a:pPr marL="0" marR="0" lvl="0" indent="0" algn="l" rtl="0">
              <a:lnSpc>
                <a:spcPct val="90000"/>
              </a:lnSpc>
              <a:spcBef>
                <a:spcPts val="0"/>
              </a:spcBef>
              <a:spcAft>
                <a:spcPts val="0"/>
              </a:spcAft>
              <a:buClr>
                <a:srgbClr val="000000"/>
              </a:buClr>
              <a:buSzPts val="4400"/>
              <a:buFont typeface="Arial"/>
              <a:buNone/>
            </a:pPr>
            <a:endParaRPr sz="1000" dirty="0"/>
          </a:p>
        </p:txBody>
      </p:sp>
    </p:spTree>
    <p:extLst>
      <p:ext uri="{BB962C8B-B14F-4D97-AF65-F5344CB8AC3E}">
        <p14:creationId xmlns:p14="http://schemas.microsoft.com/office/powerpoint/2010/main" val="3058403683"/>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16"/>
          <p:cNvSpPr txBox="1"/>
          <p:nvPr/>
        </p:nvSpPr>
        <p:spPr>
          <a:xfrm>
            <a:off x="2056101" y="368152"/>
            <a:ext cx="8358895" cy="707884"/>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fr-FR" sz="4000" b="0" i="0" u="none" strike="noStrike" cap="none" dirty="0">
                <a:solidFill>
                  <a:srgbClr val="000000"/>
                </a:solidFill>
                <a:latin typeface="Agenda" panose="02000603040000020004" pitchFamily="2" charset="0"/>
                <a:sym typeface="Arial"/>
              </a:rPr>
              <a:t>Création d’unité d’analyses cohérentes</a:t>
            </a:r>
            <a:endParaRPr sz="4000" b="0" i="0" u="none" strike="noStrike" cap="none" dirty="0">
              <a:solidFill>
                <a:srgbClr val="000000"/>
              </a:solidFill>
              <a:latin typeface="Agenda" panose="02000603040000020004" pitchFamily="2" charset="0"/>
              <a:ea typeface="Calibri"/>
              <a:cs typeface="Calibri"/>
              <a:sym typeface="Calibri"/>
            </a:endParaRPr>
          </a:p>
        </p:txBody>
      </p:sp>
      <p:pic>
        <p:nvPicPr>
          <p:cNvPr id="176" name="Google Shape;176;p16" descr="1. Decoupage Geographique 06.png"/>
          <p:cNvPicPr preferRelativeResize="0"/>
          <p:nvPr/>
        </p:nvPicPr>
        <p:blipFill rotWithShape="1">
          <a:blip r:embed="rId3">
            <a:alphaModFix/>
          </a:blip>
          <a:srcRect/>
          <a:stretch/>
        </p:blipFill>
        <p:spPr>
          <a:xfrm>
            <a:off x="2147374" y="1076036"/>
            <a:ext cx="8176350" cy="5781964"/>
          </a:xfrm>
          <a:prstGeom prst="rect">
            <a:avLst/>
          </a:prstGeom>
          <a:noFill/>
          <a:ln>
            <a:noFill/>
          </a:ln>
        </p:spPr>
      </p:pic>
    </p:spTree>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pic>
        <p:nvPicPr>
          <p:cNvPr id="107" name="Google Shape;107;p132"/>
          <p:cNvPicPr preferRelativeResize="0"/>
          <p:nvPr/>
        </p:nvPicPr>
        <p:blipFill rotWithShape="1">
          <a:blip r:embed="rId3">
            <a:alphaModFix/>
          </a:blip>
          <a:srcRect/>
          <a:stretch/>
        </p:blipFill>
        <p:spPr>
          <a:xfrm>
            <a:off x="2649255" y="425884"/>
            <a:ext cx="9542745" cy="6432115"/>
          </a:xfrm>
          <a:prstGeom prst="rect">
            <a:avLst/>
          </a:prstGeom>
          <a:noFill/>
          <a:ln>
            <a:noFill/>
          </a:ln>
        </p:spPr>
      </p:pic>
      <p:sp>
        <p:nvSpPr>
          <p:cNvPr id="108" name="Google Shape;108;p132"/>
          <p:cNvSpPr txBox="1"/>
          <p:nvPr/>
        </p:nvSpPr>
        <p:spPr>
          <a:xfrm>
            <a:off x="91089" y="4026323"/>
            <a:ext cx="2085043" cy="1026124"/>
          </a:xfrm>
          <a:prstGeom prst="rect">
            <a:avLst/>
          </a:prstGeom>
          <a:noFill/>
          <a:ln>
            <a:noFill/>
          </a:ln>
        </p:spPr>
        <p:txBody>
          <a:bodyPr spcFirstLastPara="1" wrap="square" lIns="121900" tIns="60933" rIns="121900" bIns="60933" anchor="t" anchorCtr="0">
            <a:spAutoFit/>
          </a:bodyPr>
          <a:lstStyle/>
          <a:p>
            <a:pPr>
              <a:buSzPts val="1100"/>
            </a:pPr>
            <a:r>
              <a:rPr lang="fr" sz="1467" dirty="0">
                <a:latin typeface="Roboto"/>
                <a:ea typeface="Roboto"/>
                <a:cs typeface="Roboto"/>
                <a:sym typeface="Roboto"/>
              </a:rPr>
              <a:t>La visualisation en 3D permet de voir l’unité géographique de la vallée de la Vésubie.</a:t>
            </a:r>
            <a:endParaRPr sz="1867" dirty="0">
              <a:latin typeface="Roboto"/>
              <a:ea typeface="Roboto"/>
              <a:cs typeface="Roboto"/>
              <a:sym typeface="Roboto"/>
            </a:endParaRPr>
          </a:p>
        </p:txBody>
      </p:sp>
      <p:sp>
        <p:nvSpPr>
          <p:cNvPr id="109" name="Google Shape;109;p132"/>
          <p:cNvSpPr txBox="1"/>
          <p:nvPr/>
        </p:nvSpPr>
        <p:spPr>
          <a:xfrm>
            <a:off x="91090" y="5052244"/>
            <a:ext cx="2085041" cy="1703425"/>
          </a:xfrm>
          <a:prstGeom prst="rect">
            <a:avLst/>
          </a:prstGeom>
          <a:noFill/>
          <a:ln>
            <a:noFill/>
          </a:ln>
        </p:spPr>
        <p:txBody>
          <a:bodyPr spcFirstLastPara="1" wrap="square" lIns="121900" tIns="60933" rIns="121900" bIns="60933" anchor="t" anchorCtr="0">
            <a:spAutoFit/>
          </a:bodyPr>
          <a:lstStyle/>
          <a:p>
            <a:pPr>
              <a:buSzPts val="1100"/>
            </a:pPr>
            <a:r>
              <a:rPr lang="fr" sz="1467" dirty="0">
                <a:latin typeface="Roboto"/>
                <a:ea typeface="Roboto"/>
                <a:cs typeface="Roboto"/>
                <a:sym typeface="Roboto"/>
              </a:rPr>
              <a:t>Chaque point représente une adresse.</a:t>
            </a:r>
            <a:endParaRPr sz="2667" dirty="0">
              <a:latin typeface="Roboto"/>
              <a:ea typeface="Roboto"/>
              <a:cs typeface="Roboto"/>
              <a:sym typeface="Roboto"/>
            </a:endParaRPr>
          </a:p>
          <a:p>
            <a:pPr>
              <a:buSzPts val="1100"/>
            </a:pPr>
            <a:endParaRPr sz="1467" dirty="0">
              <a:latin typeface="Roboto"/>
              <a:ea typeface="Roboto"/>
              <a:cs typeface="Roboto"/>
              <a:sym typeface="Roboto"/>
            </a:endParaRPr>
          </a:p>
          <a:p>
            <a:pPr>
              <a:buSzPts val="1100"/>
            </a:pPr>
            <a:r>
              <a:rPr lang="fr" sz="1467" dirty="0">
                <a:latin typeface="Roboto"/>
                <a:ea typeface="Roboto"/>
                <a:cs typeface="Roboto"/>
                <a:sym typeface="Roboto"/>
              </a:rPr>
              <a:t>Les zones en jaune sont les zones d’habitation.</a:t>
            </a:r>
            <a:endParaRPr sz="2667" dirty="0">
              <a:latin typeface="Roboto"/>
              <a:ea typeface="Roboto"/>
              <a:cs typeface="Roboto"/>
              <a:sym typeface="Roboto"/>
            </a:endParaRPr>
          </a:p>
        </p:txBody>
      </p:sp>
    </p:spTree>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95"/>
          <p:cNvPicPr preferRelativeResize="0"/>
          <p:nvPr/>
        </p:nvPicPr>
        <p:blipFill rotWithShape="1">
          <a:blip r:embed="rId3">
            <a:alphaModFix/>
          </a:blip>
          <a:srcRect/>
          <a:stretch/>
        </p:blipFill>
        <p:spPr>
          <a:xfrm>
            <a:off x="2555310" y="407095"/>
            <a:ext cx="9324989" cy="6450903"/>
          </a:xfrm>
          <a:prstGeom prst="rect">
            <a:avLst/>
          </a:prstGeom>
          <a:noFill/>
          <a:ln>
            <a:noFill/>
          </a:ln>
        </p:spPr>
      </p:pic>
      <p:sp>
        <p:nvSpPr>
          <p:cNvPr id="102" name="Google Shape;102;p95"/>
          <p:cNvSpPr txBox="1"/>
          <p:nvPr/>
        </p:nvSpPr>
        <p:spPr>
          <a:xfrm>
            <a:off x="97272" y="4477915"/>
            <a:ext cx="2085041" cy="2380725"/>
          </a:xfrm>
          <a:prstGeom prst="rect">
            <a:avLst/>
          </a:prstGeom>
          <a:noFill/>
          <a:ln>
            <a:noFill/>
          </a:ln>
        </p:spPr>
        <p:txBody>
          <a:bodyPr spcFirstLastPara="1" wrap="square" lIns="121900" tIns="60933" rIns="121900" bIns="60933" anchor="t" anchorCtr="0">
            <a:spAutoFit/>
          </a:bodyPr>
          <a:lstStyle/>
          <a:p>
            <a:pPr>
              <a:buSzPts val="1100"/>
            </a:pPr>
            <a:r>
              <a:rPr lang="fr" sz="1467">
                <a:latin typeface="Roboto"/>
                <a:ea typeface="Roboto"/>
                <a:cs typeface="Roboto"/>
                <a:sym typeface="Roboto"/>
              </a:rPr>
              <a:t>Chaque point représente une adresse.</a:t>
            </a:r>
            <a:endParaRPr sz="2400">
              <a:latin typeface="Roboto"/>
              <a:ea typeface="Roboto"/>
              <a:cs typeface="Roboto"/>
              <a:sym typeface="Roboto"/>
            </a:endParaRPr>
          </a:p>
          <a:p>
            <a:pPr>
              <a:buSzPts val="1100"/>
            </a:pPr>
            <a:endParaRPr sz="1467">
              <a:latin typeface="Roboto"/>
              <a:ea typeface="Roboto"/>
              <a:cs typeface="Roboto"/>
              <a:sym typeface="Roboto"/>
            </a:endParaRPr>
          </a:p>
          <a:p>
            <a:pPr>
              <a:buSzPts val="1100"/>
            </a:pPr>
            <a:r>
              <a:rPr lang="fr" sz="1467">
                <a:latin typeface="Roboto"/>
                <a:ea typeface="Roboto"/>
                <a:cs typeface="Roboto"/>
                <a:sym typeface="Roboto"/>
              </a:rPr>
              <a:t>On constate une localisation de ces adresses majoritairement le long de l’axe de la vallée.</a:t>
            </a:r>
            <a:endParaRPr sz="2400">
              <a:latin typeface="Roboto"/>
              <a:ea typeface="Roboto"/>
              <a:cs typeface="Roboto"/>
              <a:sym typeface="Roboto"/>
            </a:endParaRPr>
          </a:p>
        </p:txBody>
      </p:sp>
    </p:spTree>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pic>
        <p:nvPicPr>
          <p:cNvPr id="2" name="Google Shape;490;p58">
            <a:extLst>
              <a:ext uri="{FF2B5EF4-FFF2-40B4-BE49-F238E27FC236}">
                <a16:creationId xmlns:a16="http://schemas.microsoft.com/office/drawing/2014/main" id="{997465A2-7377-4998-4172-0A0E87D124F7}"/>
              </a:ext>
            </a:extLst>
          </p:cNvPr>
          <p:cNvPicPr preferRelativeResize="0"/>
          <p:nvPr/>
        </p:nvPicPr>
        <p:blipFill rotWithShape="1">
          <a:blip r:embed="rId3">
            <a:alphaModFix/>
          </a:blip>
          <a:srcRect/>
          <a:stretch/>
        </p:blipFill>
        <p:spPr>
          <a:xfrm>
            <a:off x="955352" y="915545"/>
            <a:ext cx="10281296" cy="5262833"/>
          </a:xfrm>
          <a:prstGeom prst="rect">
            <a:avLst/>
          </a:prstGeom>
          <a:noFill/>
          <a:ln>
            <a:noFill/>
          </a:ln>
        </p:spPr>
      </p:pic>
    </p:spTree>
    <p:extLst>
      <p:ext uri="{BB962C8B-B14F-4D97-AF65-F5344CB8AC3E}">
        <p14:creationId xmlns:p14="http://schemas.microsoft.com/office/powerpoint/2010/main" val="3475194075"/>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133" name="Google Shape;133;p11"/>
          <p:cNvPicPr preferRelativeResize="0"/>
          <p:nvPr/>
        </p:nvPicPr>
        <p:blipFill rotWithShape="1">
          <a:blip r:embed="rId3">
            <a:alphaModFix/>
          </a:blip>
          <a:srcRect/>
          <a:stretch/>
        </p:blipFill>
        <p:spPr>
          <a:xfrm>
            <a:off x="203628" y="1076036"/>
            <a:ext cx="11784744" cy="5868859"/>
          </a:xfrm>
          <a:prstGeom prst="rect">
            <a:avLst/>
          </a:prstGeom>
          <a:noFill/>
          <a:ln>
            <a:noFill/>
          </a:ln>
        </p:spPr>
      </p:pic>
      <p:sp>
        <p:nvSpPr>
          <p:cNvPr id="132" name="Google Shape;132;p11"/>
          <p:cNvSpPr txBox="1"/>
          <p:nvPr/>
        </p:nvSpPr>
        <p:spPr>
          <a:xfrm>
            <a:off x="1800250" y="482162"/>
            <a:ext cx="8865662" cy="707846"/>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fr-FR" sz="4000" b="0" i="0" u="none" strike="noStrike" cap="none" dirty="0">
                <a:solidFill>
                  <a:srgbClr val="000000"/>
                </a:solidFill>
                <a:latin typeface="Agenda" panose="02000603040000020004" pitchFamily="2" charset="0"/>
                <a:sym typeface="Arial"/>
              </a:rPr>
              <a:t>Modèles de projections démographiques</a:t>
            </a:r>
            <a:endParaRPr sz="4000" b="0" i="0" u="none" strike="noStrike" cap="none" dirty="0">
              <a:solidFill>
                <a:srgbClr val="000000"/>
              </a:solidFill>
              <a:latin typeface="Agenda" panose="02000603040000020004" pitchFamily="2" charset="0"/>
              <a:ea typeface="Calibri"/>
              <a:cs typeface="Calibri"/>
              <a:sym typeface="Calibri"/>
            </a:endParaRPr>
          </a:p>
        </p:txBody>
      </p:sp>
      <p:sp>
        <p:nvSpPr>
          <p:cNvPr id="134" name="Google Shape;134;p11"/>
          <p:cNvSpPr/>
          <p:nvPr/>
        </p:nvSpPr>
        <p:spPr>
          <a:xfrm>
            <a:off x="9035974" y="6120516"/>
            <a:ext cx="193682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Roboto"/>
              <a:buNone/>
            </a:pPr>
            <a:r>
              <a:rPr lang="fr-FR" sz="1800" b="0" i="0" u="sng" strike="noStrike" cap="none" dirty="0">
                <a:solidFill>
                  <a:srgbClr val="000000"/>
                </a:solidFill>
                <a:latin typeface="Roboto"/>
                <a:ea typeface="Roboto"/>
                <a:cs typeface="Roboto"/>
                <a:sym typeface="Roboto"/>
                <a:hlinkClick r:id="rId4">
                  <a:extLst>
                    <a:ext uri="{A12FA001-AC4F-418D-AE19-62706E023703}">
                      <ahyp:hlinkClr xmlns:ahyp="http://schemas.microsoft.com/office/drawing/2018/hyperlinkcolor" val="tx"/>
                    </a:ext>
                  </a:extLst>
                </a:hlinkClick>
              </a:rPr>
              <a:t>Datavisualisation</a:t>
            </a:r>
            <a:endParaRPr sz="1800" b="0" i="0" u="none" strike="noStrike" cap="none" dirty="0">
              <a:solidFill>
                <a:srgbClr val="000000"/>
              </a:solidFill>
              <a:latin typeface="Roboto"/>
              <a:ea typeface="Roboto"/>
              <a:cs typeface="Roboto"/>
              <a:sym typeface="Roboto"/>
            </a:endParaRPr>
          </a:p>
        </p:txBody>
      </p:sp>
      <p:pic>
        <p:nvPicPr>
          <p:cNvPr id="135" name="Google Shape;135;p11"/>
          <p:cNvPicPr preferRelativeResize="0"/>
          <p:nvPr/>
        </p:nvPicPr>
        <p:blipFill rotWithShape="1">
          <a:blip r:embed="rId5">
            <a:alphaModFix/>
          </a:blip>
          <a:srcRect/>
          <a:stretch/>
        </p:blipFill>
        <p:spPr>
          <a:xfrm flipH="1">
            <a:off x="10904603" y="6048258"/>
            <a:ext cx="896637" cy="896637"/>
          </a:xfrm>
          <a:prstGeom prst="rect">
            <a:avLst/>
          </a:prstGeom>
          <a:noFill/>
          <a:ln>
            <a:noFill/>
          </a:ln>
        </p:spPr>
      </p:pic>
    </p:spTree>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15"/>
          <p:cNvSpPr txBox="1"/>
          <p:nvPr/>
        </p:nvSpPr>
        <p:spPr>
          <a:xfrm>
            <a:off x="2147374" y="348253"/>
            <a:ext cx="7897250" cy="1323437"/>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fr-FR" sz="4000" b="0" i="0" u="none" strike="noStrike" cap="none" dirty="0">
                <a:solidFill>
                  <a:srgbClr val="000000"/>
                </a:solidFill>
                <a:latin typeface="Agenda" panose="02000603040000020004" pitchFamily="2" charset="0"/>
                <a:sym typeface="Arial"/>
              </a:rPr>
              <a:t>Analyse des offres de service</a:t>
            </a:r>
            <a:endParaRPr dirty="0">
              <a:latin typeface="Agenda" panose="02000603040000020004" pitchFamily="2" charset="0"/>
            </a:endParaRPr>
          </a:p>
          <a:p>
            <a:pPr marL="0" marR="0" lvl="0" indent="0" algn="ctr" rtl="0">
              <a:lnSpc>
                <a:spcPct val="100000"/>
              </a:lnSpc>
              <a:spcBef>
                <a:spcPts val="0"/>
              </a:spcBef>
              <a:spcAft>
                <a:spcPts val="0"/>
              </a:spcAft>
              <a:buClr>
                <a:srgbClr val="000000"/>
              </a:buClr>
              <a:buSzPts val="4000"/>
              <a:buFont typeface="Arial"/>
              <a:buNone/>
            </a:pPr>
            <a:r>
              <a:rPr lang="fr-FR" sz="4000" b="0" i="0" u="none" strike="noStrike" cap="none" dirty="0">
                <a:solidFill>
                  <a:srgbClr val="000000"/>
                </a:solidFill>
                <a:latin typeface="Agenda" panose="02000603040000020004" pitchFamily="2" charset="0"/>
                <a:sym typeface="Arial"/>
              </a:rPr>
              <a:t>Aide à la décision </a:t>
            </a:r>
            <a:endParaRPr sz="4000" b="0" i="0" u="none" strike="noStrike" cap="none" dirty="0">
              <a:solidFill>
                <a:srgbClr val="000000"/>
              </a:solidFill>
              <a:latin typeface="Agenda" panose="02000603040000020004" pitchFamily="2" charset="0"/>
              <a:ea typeface="Calibri"/>
              <a:cs typeface="Calibri"/>
              <a:sym typeface="Calibri"/>
            </a:endParaRPr>
          </a:p>
        </p:txBody>
      </p:sp>
      <p:graphicFrame>
        <p:nvGraphicFramePr>
          <p:cNvPr id="170" name="Google Shape;170;p15"/>
          <p:cNvGraphicFramePr/>
          <p:nvPr/>
        </p:nvGraphicFramePr>
        <p:xfrm>
          <a:off x="1370326" y="1606291"/>
          <a:ext cx="9451350" cy="4903475"/>
        </p:xfrm>
        <a:graphic>
          <a:graphicData uri="http://schemas.openxmlformats.org/drawingml/2006/table">
            <a:tbl>
              <a:tblPr firstRow="1" firstCol="1" bandRow="1">
                <a:noFill/>
                <a:tableStyleId>{3076BACC-0CF1-4A83-A901-92FFF7B2C5C4}</a:tableStyleId>
              </a:tblPr>
              <a:tblGrid>
                <a:gridCol w="1234475">
                  <a:extLst>
                    <a:ext uri="{9D8B030D-6E8A-4147-A177-3AD203B41FA5}">
                      <a16:colId xmlns:a16="http://schemas.microsoft.com/office/drawing/2014/main" val="20000"/>
                    </a:ext>
                  </a:extLst>
                </a:gridCol>
                <a:gridCol w="1585500">
                  <a:extLst>
                    <a:ext uri="{9D8B030D-6E8A-4147-A177-3AD203B41FA5}">
                      <a16:colId xmlns:a16="http://schemas.microsoft.com/office/drawing/2014/main" val="20001"/>
                    </a:ext>
                  </a:extLst>
                </a:gridCol>
                <a:gridCol w="2598825">
                  <a:extLst>
                    <a:ext uri="{9D8B030D-6E8A-4147-A177-3AD203B41FA5}">
                      <a16:colId xmlns:a16="http://schemas.microsoft.com/office/drawing/2014/main" val="20002"/>
                    </a:ext>
                  </a:extLst>
                </a:gridCol>
                <a:gridCol w="2384700">
                  <a:extLst>
                    <a:ext uri="{9D8B030D-6E8A-4147-A177-3AD203B41FA5}">
                      <a16:colId xmlns:a16="http://schemas.microsoft.com/office/drawing/2014/main" val="20003"/>
                    </a:ext>
                  </a:extLst>
                </a:gridCol>
                <a:gridCol w="1647850">
                  <a:extLst>
                    <a:ext uri="{9D8B030D-6E8A-4147-A177-3AD203B41FA5}">
                      <a16:colId xmlns:a16="http://schemas.microsoft.com/office/drawing/2014/main" val="20004"/>
                    </a:ext>
                  </a:extLst>
                </a:gridCol>
              </a:tblGrid>
              <a:tr h="615675">
                <a:tc>
                  <a:txBody>
                    <a:bodyPr/>
                    <a:lstStyle/>
                    <a:p>
                      <a:pPr marL="0" marR="0" lvl="0" indent="0" algn="ctr" rtl="0">
                        <a:lnSpc>
                          <a:spcPct val="100000"/>
                        </a:lnSpc>
                        <a:spcBef>
                          <a:spcPts val="0"/>
                        </a:spcBef>
                        <a:spcAft>
                          <a:spcPts val="0"/>
                        </a:spcAft>
                        <a:buClr>
                          <a:schemeClr val="dk1"/>
                        </a:buClr>
                        <a:buSzPts val="1100"/>
                        <a:buFont typeface="Arial"/>
                        <a:buNone/>
                      </a:pPr>
                      <a:endParaRPr sz="1100" b="1" i="0" u="none" strike="noStrike" cap="none">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ts val="1100"/>
                        <a:buFont typeface="Arial"/>
                        <a:buNone/>
                      </a:pPr>
                      <a:r>
                        <a:rPr lang="fr-FR" sz="1100" b="1" i="0" u="none" strike="noStrike" cap="none">
                          <a:solidFill>
                            <a:schemeClr val="lt1"/>
                          </a:solidFill>
                          <a:latin typeface="Helvetica Neue"/>
                          <a:ea typeface="Helvetica Neue"/>
                          <a:cs typeface="Helvetica Neue"/>
                          <a:sym typeface="Helvetica Neue"/>
                        </a:rPr>
                        <a:t>Proposition</a:t>
                      </a:r>
                      <a:endParaRPr/>
                    </a:p>
                    <a:p>
                      <a:pPr marL="0" marR="0" lvl="0" indent="0" algn="ctr" rtl="0">
                        <a:lnSpc>
                          <a:spcPct val="100000"/>
                        </a:lnSpc>
                        <a:spcBef>
                          <a:spcPts val="0"/>
                        </a:spcBef>
                        <a:spcAft>
                          <a:spcPts val="0"/>
                        </a:spcAft>
                        <a:buClr>
                          <a:schemeClr val="lt1"/>
                        </a:buClr>
                        <a:buSzPts val="1100"/>
                        <a:buFont typeface="Arial"/>
                        <a:buNone/>
                      </a:pPr>
                      <a:r>
                        <a:rPr lang="fr-FR" sz="1100" b="1" i="0" u="none" strike="noStrike" cap="none">
                          <a:solidFill>
                            <a:schemeClr val="lt1"/>
                          </a:solidFill>
                          <a:latin typeface="Helvetica Neue"/>
                          <a:ea typeface="Helvetica Neue"/>
                          <a:cs typeface="Helvetica Neue"/>
                          <a:sym typeface="Helvetica Neue"/>
                        </a:rPr>
                        <a:t>1 et 1 bis</a:t>
                      </a:r>
                      <a:endParaRPr/>
                    </a:p>
                  </a:txBody>
                  <a:tcPr marL="68575" marR="68575" marT="34300" marB="34300">
                    <a:solidFill>
                      <a:srgbClr val="208D9C"/>
                    </a:solidFill>
                  </a:tcPr>
                </a:tc>
                <a:tc>
                  <a:txBody>
                    <a:bodyPr/>
                    <a:lstStyle/>
                    <a:p>
                      <a:pPr marL="0" marR="0" lvl="0" indent="0" algn="ctr" rtl="0">
                        <a:lnSpc>
                          <a:spcPct val="100000"/>
                        </a:lnSpc>
                        <a:spcBef>
                          <a:spcPts val="0"/>
                        </a:spcBef>
                        <a:spcAft>
                          <a:spcPts val="0"/>
                        </a:spcAft>
                        <a:buClr>
                          <a:schemeClr val="lt1"/>
                        </a:buClr>
                        <a:buSzPts val="1050"/>
                        <a:buFont typeface="Arial"/>
                        <a:buNone/>
                      </a:pPr>
                      <a:r>
                        <a:rPr lang="fr-FR" sz="1050" b="1" i="0" u="none" strike="noStrike" cap="none">
                          <a:solidFill>
                            <a:schemeClr val="lt1"/>
                          </a:solidFill>
                          <a:latin typeface="Helvetica Neue"/>
                          <a:ea typeface="Helvetica Neue"/>
                          <a:cs typeface="Helvetica Neue"/>
                          <a:sym typeface="Helvetica Neue"/>
                        </a:rPr>
                        <a:t>Correspondance Schéma de l’autonomie</a:t>
                      </a:r>
                      <a:endParaRPr/>
                    </a:p>
                  </a:txBody>
                  <a:tcPr marL="68575" marR="68575" marT="34300" marB="34300">
                    <a:solidFill>
                      <a:srgbClr val="208D9C"/>
                    </a:solidFill>
                  </a:tcPr>
                </a:tc>
                <a:tc>
                  <a:txBody>
                    <a:bodyPr/>
                    <a:lstStyle/>
                    <a:p>
                      <a:pPr marL="0" marR="0" lvl="0" indent="0" algn="ctr" rtl="0">
                        <a:lnSpc>
                          <a:spcPct val="100000"/>
                        </a:lnSpc>
                        <a:spcBef>
                          <a:spcPts val="0"/>
                        </a:spcBef>
                        <a:spcAft>
                          <a:spcPts val="0"/>
                        </a:spcAft>
                        <a:buClr>
                          <a:schemeClr val="dk1"/>
                        </a:buClr>
                        <a:buSzPts val="1100"/>
                        <a:buFont typeface="Arial"/>
                        <a:buNone/>
                      </a:pPr>
                      <a:endParaRPr sz="1100" b="1" i="0" u="none" strike="noStrike" cap="none">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ts val="1100"/>
                        <a:buFont typeface="Arial"/>
                        <a:buNone/>
                      </a:pPr>
                      <a:r>
                        <a:rPr lang="fr-FR" sz="1100" b="1" i="0" u="none" strike="noStrike" cap="none">
                          <a:solidFill>
                            <a:schemeClr val="lt1"/>
                          </a:solidFill>
                          <a:latin typeface="Helvetica Neue"/>
                          <a:ea typeface="Helvetica Neue"/>
                          <a:cs typeface="Helvetica Neue"/>
                          <a:sym typeface="Helvetica Neue"/>
                        </a:rPr>
                        <a:t>Points forts</a:t>
                      </a:r>
                      <a:endParaRPr/>
                    </a:p>
                  </a:txBody>
                  <a:tcPr marL="68575" marR="68575" marT="34300" marB="34300">
                    <a:solidFill>
                      <a:srgbClr val="208D9C"/>
                    </a:solidFill>
                  </a:tcPr>
                </a:tc>
                <a:tc>
                  <a:txBody>
                    <a:bodyPr/>
                    <a:lstStyle/>
                    <a:p>
                      <a:pPr marL="0" marR="0" lvl="0" indent="0" algn="ctr" rtl="0">
                        <a:lnSpc>
                          <a:spcPct val="100000"/>
                        </a:lnSpc>
                        <a:spcBef>
                          <a:spcPts val="0"/>
                        </a:spcBef>
                        <a:spcAft>
                          <a:spcPts val="0"/>
                        </a:spcAft>
                        <a:buClr>
                          <a:schemeClr val="dk1"/>
                        </a:buClr>
                        <a:buSzPts val="1100"/>
                        <a:buFont typeface="Arial"/>
                        <a:buNone/>
                      </a:pPr>
                      <a:endParaRPr sz="1100" b="1" i="0" u="none" strike="noStrike" cap="none">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ts val="1100"/>
                        <a:buFont typeface="Arial"/>
                        <a:buNone/>
                      </a:pPr>
                      <a:r>
                        <a:rPr lang="fr-FR" sz="1100" b="1" i="0" u="none" strike="noStrike" cap="none">
                          <a:solidFill>
                            <a:schemeClr val="lt1"/>
                          </a:solidFill>
                          <a:latin typeface="Helvetica Neue"/>
                          <a:ea typeface="Helvetica Neue"/>
                          <a:cs typeface="Helvetica Neue"/>
                          <a:sym typeface="Helvetica Neue"/>
                        </a:rPr>
                        <a:t>Points faibles</a:t>
                      </a:r>
                      <a:endParaRPr/>
                    </a:p>
                  </a:txBody>
                  <a:tcPr marL="68575" marR="68575" marT="34300" marB="34300">
                    <a:solidFill>
                      <a:srgbClr val="208D9C"/>
                    </a:solidFill>
                  </a:tcPr>
                </a:tc>
                <a:tc>
                  <a:txBody>
                    <a:bodyPr/>
                    <a:lstStyle/>
                    <a:p>
                      <a:pPr marL="0" marR="0" lvl="0" indent="0" algn="ctr" rtl="0">
                        <a:lnSpc>
                          <a:spcPct val="100000"/>
                        </a:lnSpc>
                        <a:spcBef>
                          <a:spcPts val="0"/>
                        </a:spcBef>
                        <a:spcAft>
                          <a:spcPts val="0"/>
                        </a:spcAft>
                        <a:buClr>
                          <a:schemeClr val="lt1"/>
                        </a:buClr>
                        <a:buSzPts val="1100"/>
                        <a:buFont typeface="Arial"/>
                        <a:buNone/>
                      </a:pPr>
                      <a:r>
                        <a:rPr lang="fr-FR" sz="1100" b="1" i="0" u="none" strike="noStrike" cap="none">
                          <a:solidFill>
                            <a:schemeClr val="lt1"/>
                          </a:solidFill>
                          <a:latin typeface="Helvetica Neue"/>
                          <a:ea typeface="Helvetica Neue"/>
                          <a:cs typeface="Helvetica Neue"/>
                          <a:sym typeface="Helvetica Neue"/>
                        </a:rPr>
                        <a:t>Actions complémentaires à prévoir</a:t>
                      </a:r>
                      <a:endParaRPr/>
                    </a:p>
                  </a:txBody>
                  <a:tcPr marL="68575" marR="68575" marT="34300" marB="34300">
                    <a:solidFill>
                      <a:srgbClr val="208D9C"/>
                    </a:solidFill>
                  </a:tcPr>
                </a:tc>
                <a:extLst>
                  <a:ext uri="{0D108BD9-81ED-4DB2-BD59-A6C34878D82A}">
                    <a16:rowId xmlns:a16="http://schemas.microsoft.com/office/drawing/2014/main" val="10000"/>
                  </a:ext>
                </a:extLst>
              </a:tr>
              <a:tr h="2602225">
                <a:tc>
                  <a:txBody>
                    <a:bodyPr/>
                    <a:lstStyle/>
                    <a:p>
                      <a:pPr marL="0" marR="0" lvl="0" indent="0" algn="l" rtl="0">
                        <a:lnSpc>
                          <a:spcPct val="100000"/>
                        </a:lnSpc>
                        <a:spcBef>
                          <a:spcPts val="0"/>
                        </a:spcBef>
                        <a:spcAft>
                          <a:spcPts val="0"/>
                        </a:spcAft>
                        <a:buClr>
                          <a:schemeClr val="dk1"/>
                        </a:buClr>
                        <a:buSzPts val="800"/>
                        <a:buFont typeface="Arial"/>
                        <a:buNone/>
                      </a:pPr>
                      <a:endParaRPr sz="800" b="1" u="none" strike="noStrike" cap="none">
                        <a:solidFill>
                          <a:schemeClr val="lt1"/>
                        </a:solidFill>
                        <a:latin typeface="Helvetica Neue"/>
                        <a:ea typeface="Helvetica Neue"/>
                        <a:cs typeface="Helvetica Neue"/>
                        <a:sym typeface="Helvetica Neue"/>
                      </a:endParaRPr>
                    </a:p>
                    <a:p>
                      <a:pPr marL="0" marR="0" lvl="0" indent="0" algn="l" rtl="0">
                        <a:lnSpc>
                          <a:spcPct val="100000"/>
                        </a:lnSpc>
                        <a:spcBef>
                          <a:spcPts val="600"/>
                        </a:spcBef>
                        <a:spcAft>
                          <a:spcPts val="0"/>
                        </a:spcAft>
                        <a:buClr>
                          <a:schemeClr val="dk1"/>
                        </a:buClr>
                        <a:buSzPts val="800"/>
                        <a:buFont typeface="Arial"/>
                        <a:buNone/>
                      </a:pPr>
                      <a:endParaRPr sz="800" b="1" u="none" strike="noStrike" cap="none">
                        <a:solidFill>
                          <a:schemeClr val="lt1"/>
                        </a:solidFill>
                        <a:latin typeface="Helvetica Neue"/>
                        <a:ea typeface="Helvetica Neue"/>
                        <a:cs typeface="Helvetica Neue"/>
                        <a:sym typeface="Helvetica Neue"/>
                      </a:endParaRPr>
                    </a:p>
                    <a:p>
                      <a:pPr marL="0" marR="0" lvl="0" indent="0" algn="l" rtl="0">
                        <a:lnSpc>
                          <a:spcPct val="100000"/>
                        </a:lnSpc>
                        <a:spcBef>
                          <a:spcPts val="600"/>
                        </a:spcBef>
                        <a:spcAft>
                          <a:spcPts val="0"/>
                        </a:spcAft>
                        <a:buClr>
                          <a:schemeClr val="dk1"/>
                        </a:buClr>
                        <a:buSzPts val="800"/>
                        <a:buFont typeface="Arial"/>
                        <a:buNone/>
                      </a:pPr>
                      <a:endParaRPr sz="800" b="1" u="none" strike="noStrike" cap="none">
                        <a:solidFill>
                          <a:schemeClr val="lt1"/>
                        </a:solidFill>
                        <a:latin typeface="Helvetica Neue"/>
                        <a:ea typeface="Helvetica Neue"/>
                        <a:cs typeface="Helvetica Neue"/>
                        <a:sym typeface="Helvetica Neue"/>
                      </a:endParaRPr>
                    </a:p>
                    <a:p>
                      <a:pPr marL="0" marR="0" lvl="0" indent="0" algn="l" rtl="0">
                        <a:lnSpc>
                          <a:spcPct val="100000"/>
                        </a:lnSpc>
                        <a:spcBef>
                          <a:spcPts val="600"/>
                        </a:spcBef>
                        <a:spcAft>
                          <a:spcPts val="0"/>
                        </a:spcAft>
                        <a:buClr>
                          <a:schemeClr val="dk1"/>
                        </a:buClr>
                        <a:buSzPts val="800"/>
                        <a:buFont typeface="Arial"/>
                        <a:buNone/>
                      </a:pPr>
                      <a:endParaRPr sz="800" b="1" u="none" strike="noStrike" cap="none">
                        <a:solidFill>
                          <a:schemeClr val="lt1"/>
                        </a:solidFill>
                        <a:latin typeface="Helvetica Neue"/>
                        <a:ea typeface="Helvetica Neue"/>
                        <a:cs typeface="Helvetica Neue"/>
                        <a:sym typeface="Helvetica Neue"/>
                      </a:endParaRPr>
                    </a:p>
                    <a:p>
                      <a:pPr marL="0" marR="0" lvl="0" indent="0" algn="ctr" rtl="0">
                        <a:lnSpc>
                          <a:spcPct val="100000"/>
                        </a:lnSpc>
                        <a:spcBef>
                          <a:spcPts val="600"/>
                        </a:spcBef>
                        <a:spcAft>
                          <a:spcPts val="0"/>
                        </a:spcAft>
                        <a:buClr>
                          <a:schemeClr val="lt1"/>
                        </a:buClr>
                        <a:buSzPts val="800"/>
                        <a:buFont typeface="Arial"/>
                        <a:buNone/>
                      </a:pPr>
                      <a:r>
                        <a:rPr lang="fr-FR" sz="800" b="1" u="none" strike="noStrike" cap="none">
                          <a:solidFill>
                            <a:schemeClr val="lt1"/>
                          </a:solidFill>
                          <a:latin typeface="Helvetica Neue"/>
                          <a:ea typeface="Helvetica Neue"/>
                          <a:cs typeface="Helvetica Neue"/>
                          <a:sym typeface="Helvetica Neue"/>
                        </a:rPr>
                        <a:t>Résidence Autonomie (1 bâtiment) – Localisation à déterminer </a:t>
                      </a:r>
                      <a:endParaRPr/>
                    </a:p>
                  </a:txBody>
                  <a:tcPr marL="68575" marR="68575" marT="34300" marB="34300">
                    <a:solidFill>
                      <a:srgbClr val="208D9C"/>
                    </a:solidFill>
                  </a:tcPr>
                </a:tc>
                <a:tc>
                  <a:txBody>
                    <a:bodyPr/>
                    <a:lstStyle/>
                    <a:p>
                      <a:pPr marL="0" marR="0" lvl="0" indent="0" algn="l" rtl="0">
                        <a:lnSpc>
                          <a:spcPct val="100000"/>
                        </a:lnSpc>
                        <a:spcBef>
                          <a:spcPts val="0"/>
                        </a:spcBef>
                        <a:spcAft>
                          <a:spcPts val="0"/>
                        </a:spcAft>
                        <a:buClr>
                          <a:schemeClr val="dk1"/>
                        </a:buClr>
                        <a:buSzPts val="800"/>
                        <a:buFont typeface="Arial"/>
                        <a:buNone/>
                      </a:pPr>
                      <a:r>
                        <a:rPr lang="fr-FR" sz="800" b="0" u="none" strike="noStrike" cap="none">
                          <a:solidFill>
                            <a:schemeClr val="dk1"/>
                          </a:solidFill>
                          <a:latin typeface="Helvetica Neue"/>
                          <a:ea typeface="Helvetica Neue"/>
                          <a:cs typeface="Helvetica Neue"/>
                          <a:sym typeface="Helvetica Neue"/>
                        </a:rPr>
                        <a:t>Axe 1 – FA 3 – Coordination des acteurs</a:t>
                      </a:r>
                      <a:endParaRPr/>
                    </a:p>
                    <a:p>
                      <a:pPr marL="0" marR="0" lvl="0" indent="0" algn="l" rtl="0">
                        <a:lnSpc>
                          <a:spcPct val="100000"/>
                        </a:lnSpc>
                        <a:spcBef>
                          <a:spcPts val="600"/>
                        </a:spcBef>
                        <a:spcAft>
                          <a:spcPts val="0"/>
                        </a:spcAft>
                        <a:buClr>
                          <a:schemeClr val="dk1"/>
                        </a:buClr>
                        <a:buSzPts val="800"/>
                        <a:buFont typeface="Arial"/>
                        <a:buNone/>
                      </a:pPr>
                      <a:endParaRPr sz="800" b="0" u="none" strike="noStrike" cap="none">
                        <a:solidFill>
                          <a:schemeClr val="dk1"/>
                        </a:solidFill>
                        <a:latin typeface="Helvetica Neue"/>
                        <a:ea typeface="Helvetica Neue"/>
                        <a:cs typeface="Helvetica Neue"/>
                        <a:sym typeface="Helvetica Neue"/>
                      </a:endParaRPr>
                    </a:p>
                    <a:p>
                      <a:pPr marL="0" marR="0" lvl="0" indent="0" algn="l" rtl="0">
                        <a:lnSpc>
                          <a:spcPct val="100000"/>
                        </a:lnSpc>
                        <a:spcBef>
                          <a:spcPts val="600"/>
                        </a:spcBef>
                        <a:spcAft>
                          <a:spcPts val="0"/>
                        </a:spcAft>
                        <a:buClr>
                          <a:schemeClr val="dk1"/>
                        </a:buClr>
                        <a:buSzPts val="800"/>
                        <a:buFont typeface="Arial"/>
                        <a:buNone/>
                      </a:pPr>
                      <a:r>
                        <a:rPr lang="fr-FR" sz="800" b="0" u="none" strike="noStrike" cap="none">
                          <a:solidFill>
                            <a:schemeClr val="dk1"/>
                          </a:solidFill>
                          <a:latin typeface="Helvetica Neue"/>
                          <a:ea typeface="Helvetica Neue"/>
                          <a:cs typeface="Helvetica Neue"/>
                          <a:sym typeface="Helvetica Neue"/>
                        </a:rPr>
                        <a:t>Axe 2 – FA 4 - Repérer les situations à risque</a:t>
                      </a:r>
                      <a:endParaRPr/>
                    </a:p>
                    <a:p>
                      <a:pPr marL="0" marR="0" lvl="0" indent="0" algn="l" rtl="0">
                        <a:lnSpc>
                          <a:spcPct val="100000"/>
                        </a:lnSpc>
                        <a:spcBef>
                          <a:spcPts val="600"/>
                        </a:spcBef>
                        <a:spcAft>
                          <a:spcPts val="0"/>
                        </a:spcAft>
                        <a:buClr>
                          <a:schemeClr val="dk1"/>
                        </a:buClr>
                        <a:buSzPts val="800"/>
                        <a:buFont typeface="Arial"/>
                        <a:buNone/>
                      </a:pPr>
                      <a:endParaRPr sz="800" b="0" u="none" strike="noStrike" cap="none">
                        <a:solidFill>
                          <a:schemeClr val="dk1"/>
                        </a:solidFill>
                        <a:latin typeface="Helvetica Neue"/>
                        <a:ea typeface="Helvetica Neue"/>
                        <a:cs typeface="Helvetica Neue"/>
                        <a:sym typeface="Helvetica Neue"/>
                      </a:endParaRPr>
                    </a:p>
                    <a:p>
                      <a:pPr marL="0" marR="0" lvl="0" indent="0" algn="l" rtl="0">
                        <a:lnSpc>
                          <a:spcPct val="100000"/>
                        </a:lnSpc>
                        <a:spcBef>
                          <a:spcPts val="600"/>
                        </a:spcBef>
                        <a:spcAft>
                          <a:spcPts val="0"/>
                        </a:spcAft>
                        <a:buClr>
                          <a:schemeClr val="dk1"/>
                        </a:buClr>
                        <a:buSzPts val="800"/>
                        <a:buFont typeface="Arial"/>
                        <a:buNone/>
                      </a:pPr>
                      <a:r>
                        <a:rPr lang="fr-FR" sz="800" b="0" u="none" strike="noStrike" cap="none">
                          <a:solidFill>
                            <a:schemeClr val="dk1"/>
                          </a:solidFill>
                          <a:latin typeface="Helvetica Neue"/>
                          <a:ea typeface="Helvetica Neue"/>
                          <a:cs typeface="Helvetica Neue"/>
                          <a:sym typeface="Helvetica Neue"/>
                        </a:rPr>
                        <a:t>Axe 2 – FA 5 – Renforcer les politiques de prévention et favoriser l’innovation</a:t>
                      </a:r>
                      <a:endParaRPr/>
                    </a:p>
                    <a:p>
                      <a:pPr marL="0" marR="0" lvl="0" indent="0" algn="l" rtl="0">
                        <a:lnSpc>
                          <a:spcPct val="100000"/>
                        </a:lnSpc>
                        <a:spcBef>
                          <a:spcPts val="600"/>
                        </a:spcBef>
                        <a:spcAft>
                          <a:spcPts val="0"/>
                        </a:spcAft>
                        <a:buClr>
                          <a:schemeClr val="dk1"/>
                        </a:buClr>
                        <a:buSzPts val="800"/>
                        <a:buFont typeface="Arial"/>
                        <a:buNone/>
                      </a:pPr>
                      <a:endParaRPr sz="800" b="0" u="none" strike="noStrike" cap="none">
                        <a:solidFill>
                          <a:schemeClr val="dk1"/>
                        </a:solidFill>
                        <a:latin typeface="Helvetica Neue"/>
                        <a:ea typeface="Helvetica Neue"/>
                        <a:cs typeface="Helvetica Neue"/>
                        <a:sym typeface="Helvetica Neue"/>
                      </a:endParaRPr>
                    </a:p>
                  </a:txBody>
                  <a:tcPr marL="68575" marR="68575" marT="34300" marB="34300">
                    <a:solidFill>
                      <a:srgbClr val="D9F3F7"/>
                    </a:solidFill>
                  </a:tcPr>
                </a:tc>
                <a:tc>
                  <a:txBody>
                    <a:bodyPr/>
                    <a:lstStyle/>
                    <a:p>
                      <a:pPr marL="0" marR="0" lvl="0" indent="0" algn="l" rtl="0">
                        <a:lnSpc>
                          <a:spcPct val="100000"/>
                        </a:lnSpc>
                        <a:spcBef>
                          <a:spcPts val="0"/>
                        </a:spcBef>
                        <a:spcAft>
                          <a:spcPts val="0"/>
                        </a:spcAft>
                        <a:buClr>
                          <a:schemeClr val="lt1"/>
                        </a:buClr>
                        <a:buSzPts val="800"/>
                        <a:buFont typeface="Arial"/>
                        <a:buNone/>
                      </a:pPr>
                      <a:r>
                        <a:rPr lang="fr-FR" sz="800" b="1" u="none" strike="noStrike" cap="none">
                          <a:solidFill>
                            <a:schemeClr val="lt1"/>
                          </a:solidFill>
                          <a:latin typeface="Helvetica Neue"/>
                          <a:ea typeface="Helvetica Neue"/>
                          <a:cs typeface="Helvetica Neue"/>
                          <a:sym typeface="Helvetica Neue"/>
                        </a:rPr>
                        <a:t>Logements adaptés</a:t>
                      </a:r>
                      <a:endParaRPr/>
                    </a:p>
                    <a:p>
                      <a:pPr marL="0" marR="0" lvl="0" indent="0" algn="l" rtl="0">
                        <a:lnSpc>
                          <a:spcPct val="100000"/>
                        </a:lnSpc>
                        <a:spcBef>
                          <a:spcPts val="600"/>
                        </a:spcBef>
                        <a:spcAft>
                          <a:spcPts val="0"/>
                        </a:spcAft>
                        <a:buClr>
                          <a:schemeClr val="dk1"/>
                        </a:buClr>
                        <a:buSzPts val="800"/>
                        <a:buFont typeface="Arial"/>
                        <a:buNone/>
                      </a:pPr>
                      <a:endParaRPr sz="800" b="1" u="none" strike="noStrike" cap="none">
                        <a:solidFill>
                          <a:schemeClr val="lt1"/>
                        </a:solidFill>
                        <a:latin typeface="Helvetica Neue"/>
                        <a:ea typeface="Helvetica Neue"/>
                        <a:cs typeface="Helvetica Neue"/>
                        <a:sym typeface="Helvetica Neue"/>
                      </a:endParaRPr>
                    </a:p>
                    <a:p>
                      <a:pPr marL="0" marR="0" lvl="0" indent="0" algn="l" rtl="0">
                        <a:lnSpc>
                          <a:spcPct val="100000"/>
                        </a:lnSpc>
                        <a:spcBef>
                          <a:spcPts val="600"/>
                        </a:spcBef>
                        <a:spcAft>
                          <a:spcPts val="0"/>
                        </a:spcAft>
                        <a:buClr>
                          <a:schemeClr val="lt1"/>
                        </a:buClr>
                        <a:buSzPts val="800"/>
                        <a:buFont typeface="Arial"/>
                        <a:buNone/>
                      </a:pPr>
                      <a:r>
                        <a:rPr lang="fr-FR" sz="800" b="1" u="none" strike="noStrike" cap="none">
                          <a:solidFill>
                            <a:schemeClr val="lt1"/>
                          </a:solidFill>
                          <a:latin typeface="Helvetica Neue"/>
                          <a:ea typeface="Helvetica Neue"/>
                          <a:cs typeface="Helvetica Neue"/>
                          <a:sym typeface="Helvetica Neue"/>
                        </a:rPr>
                        <a:t>Solution nuit/WE</a:t>
                      </a:r>
                      <a:endParaRPr/>
                    </a:p>
                    <a:p>
                      <a:pPr marL="0" marR="0" lvl="0" indent="0" algn="l" rtl="0">
                        <a:lnSpc>
                          <a:spcPct val="100000"/>
                        </a:lnSpc>
                        <a:spcBef>
                          <a:spcPts val="600"/>
                        </a:spcBef>
                        <a:spcAft>
                          <a:spcPts val="0"/>
                        </a:spcAft>
                        <a:buClr>
                          <a:schemeClr val="dk1"/>
                        </a:buClr>
                        <a:buSzPts val="800"/>
                        <a:buFont typeface="Arial"/>
                        <a:buNone/>
                      </a:pPr>
                      <a:endParaRPr sz="800" b="1" u="none" strike="noStrike" cap="none">
                        <a:solidFill>
                          <a:schemeClr val="lt1"/>
                        </a:solidFill>
                        <a:latin typeface="Helvetica Neue"/>
                        <a:ea typeface="Helvetica Neue"/>
                        <a:cs typeface="Helvetica Neue"/>
                        <a:sym typeface="Helvetica Neue"/>
                      </a:endParaRPr>
                    </a:p>
                    <a:p>
                      <a:pPr marL="0" marR="0" lvl="0" indent="0" algn="l" rtl="0">
                        <a:lnSpc>
                          <a:spcPct val="100000"/>
                        </a:lnSpc>
                        <a:spcBef>
                          <a:spcPts val="600"/>
                        </a:spcBef>
                        <a:spcAft>
                          <a:spcPts val="0"/>
                        </a:spcAft>
                        <a:buClr>
                          <a:schemeClr val="lt1"/>
                        </a:buClr>
                        <a:buSzPts val="800"/>
                        <a:buFont typeface="Arial"/>
                        <a:buNone/>
                      </a:pPr>
                      <a:r>
                        <a:rPr lang="fr-FR" sz="800" b="1" u="none" strike="noStrike" cap="none">
                          <a:solidFill>
                            <a:schemeClr val="lt1"/>
                          </a:solidFill>
                          <a:latin typeface="Helvetica Neue"/>
                          <a:ea typeface="Helvetica Neue"/>
                          <a:cs typeface="Helvetica Neue"/>
                          <a:sym typeface="Helvetica Neue"/>
                        </a:rPr>
                        <a:t>Confort physique et psychique</a:t>
                      </a:r>
                      <a:endParaRPr/>
                    </a:p>
                    <a:p>
                      <a:pPr marL="0" marR="0" lvl="0" indent="0" algn="l" rtl="0">
                        <a:lnSpc>
                          <a:spcPct val="100000"/>
                        </a:lnSpc>
                        <a:spcBef>
                          <a:spcPts val="600"/>
                        </a:spcBef>
                        <a:spcAft>
                          <a:spcPts val="0"/>
                        </a:spcAft>
                        <a:buClr>
                          <a:schemeClr val="dk1"/>
                        </a:buClr>
                        <a:buSzPts val="800"/>
                        <a:buFont typeface="Arial"/>
                        <a:buNone/>
                      </a:pPr>
                      <a:endParaRPr sz="800" b="1" u="none" strike="noStrike" cap="none">
                        <a:solidFill>
                          <a:schemeClr val="lt1"/>
                        </a:solidFill>
                        <a:latin typeface="Helvetica Neue"/>
                        <a:ea typeface="Helvetica Neue"/>
                        <a:cs typeface="Helvetica Neue"/>
                        <a:sym typeface="Helvetica Neue"/>
                      </a:endParaRPr>
                    </a:p>
                    <a:p>
                      <a:pPr marL="0" marR="0" lvl="0" indent="0" algn="l" rtl="0">
                        <a:lnSpc>
                          <a:spcPct val="100000"/>
                        </a:lnSpc>
                        <a:spcBef>
                          <a:spcPts val="600"/>
                        </a:spcBef>
                        <a:spcAft>
                          <a:spcPts val="0"/>
                        </a:spcAft>
                        <a:buClr>
                          <a:schemeClr val="lt1"/>
                        </a:buClr>
                        <a:buSzPts val="800"/>
                        <a:buFont typeface="Arial"/>
                        <a:buNone/>
                      </a:pPr>
                      <a:r>
                        <a:rPr lang="fr-FR" sz="800" b="1" u="none" strike="noStrike" cap="none">
                          <a:solidFill>
                            <a:schemeClr val="lt1"/>
                          </a:solidFill>
                          <a:latin typeface="Helvetica Neue"/>
                          <a:ea typeface="Helvetica Neue"/>
                          <a:cs typeface="Helvetica Neue"/>
                          <a:sym typeface="Helvetica Neue"/>
                        </a:rPr>
                        <a:t>Localisation en un seul lieu des différentes interventions (notamment SSIAD et SAAD)</a:t>
                      </a:r>
                      <a:endParaRPr/>
                    </a:p>
                    <a:p>
                      <a:pPr marL="0" marR="0" lvl="0" indent="0" algn="l" rtl="0">
                        <a:lnSpc>
                          <a:spcPct val="100000"/>
                        </a:lnSpc>
                        <a:spcBef>
                          <a:spcPts val="600"/>
                        </a:spcBef>
                        <a:spcAft>
                          <a:spcPts val="0"/>
                        </a:spcAft>
                        <a:buClr>
                          <a:schemeClr val="dk1"/>
                        </a:buClr>
                        <a:buSzPts val="800"/>
                        <a:buFont typeface="Arial"/>
                        <a:buNone/>
                      </a:pPr>
                      <a:endParaRPr sz="800" b="1" u="none" strike="noStrike" cap="none">
                        <a:solidFill>
                          <a:schemeClr val="lt1"/>
                        </a:solidFill>
                        <a:latin typeface="Helvetica Neue"/>
                        <a:ea typeface="Helvetica Neue"/>
                        <a:cs typeface="Helvetica Neue"/>
                        <a:sym typeface="Helvetica Neue"/>
                      </a:endParaRPr>
                    </a:p>
                    <a:p>
                      <a:pPr marL="0" marR="0" lvl="0" indent="0" algn="l" rtl="0">
                        <a:lnSpc>
                          <a:spcPct val="100000"/>
                        </a:lnSpc>
                        <a:spcBef>
                          <a:spcPts val="600"/>
                        </a:spcBef>
                        <a:spcAft>
                          <a:spcPts val="0"/>
                        </a:spcAft>
                        <a:buClr>
                          <a:schemeClr val="lt1"/>
                        </a:buClr>
                        <a:buSzPts val="800"/>
                        <a:buFont typeface="Arial"/>
                        <a:buNone/>
                      </a:pPr>
                      <a:r>
                        <a:rPr lang="fr-FR" sz="800" b="1" u="none" strike="noStrike" cap="none">
                          <a:solidFill>
                            <a:schemeClr val="lt1"/>
                          </a:solidFill>
                          <a:latin typeface="Helvetica Neue"/>
                          <a:ea typeface="Helvetica Neue"/>
                          <a:cs typeface="Helvetica Neue"/>
                          <a:sym typeface="Helvetica Neue"/>
                        </a:rPr>
                        <a:t> Plus de problème de mobilité/déplacement</a:t>
                      </a:r>
                      <a:endParaRPr/>
                    </a:p>
                    <a:p>
                      <a:pPr marL="0" marR="0" lvl="0" indent="0" algn="l" rtl="0">
                        <a:lnSpc>
                          <a:spcPct val="100000"/>
                        </a:lnSpc>
                        <a:spcBef>
                          <a:spcPts val="600"/>
                        </a:spcBef>
                        <a:spcAft>
                          <a:spcPts val="0"/>
                        </a:spcAft>
                        <a:buClr>
                          <a:schemeClr val="dk1"/>
                        </a:buClr>
                        <a:buSzPts val="800"/>
                        <a:buFont typeface="Arial"/>
                        <a:buNone/>
                      </a:pPr>
                      <a:endParaRPr sz="800" b="1" u="none" strike="noStrike" cap="none">
                        <a:solidFill>
                          <a:schemeClr val="lt1"/>
                        </a:solidFill>
                        <a:latin typeface="Helvetica Neue"/>
                        <a:ea typeface="Helvetica Neue"/>
                        <a:cs typeface="Helvetica Neue"/>
                        <a:sym typeface="Helvetica Neue"/>
                      </a:endParaRPr>
                    </a:p>
                    <a:p>
                      <a:pPr marL="0" marR="0" lvl="0" indent="0" algn="l" rtl="0">
                        <a:lnSpc>
                          <a:spcPct val="100000"/>
                        </a:lnSpc>
                        <a:spcBef>
                          <a:spcPts val="600"/>
                        </a:spcBef>
                        <a:spcAft>
                          <a:spcPts val="0"/>
                        </a:spcAft>
                        <a:buClr>
                          <a:schemeClr val="lt1"/>
                        </a:buClr>
                        <a:buSzPts val="800"/>
                        <a:buFont typeface="Arial"/>
                        <a:buNone/>
                      </a:pPr>
                      <a:r>
                        <a:rPr lang="fr-FR" sz="800" b="1" u="none" strike="noStrike" cap="none">
                          <a:solidFill>
                            <a:schemeClr val="lt1"/>
                          </a:solidFill>
                          <a:latin typeface="Helvetica Neue"/>
                          <a:ea typeface="Helvetica Neue"/>
                          <a:cs typeface="Helvetica Neue"/>
                          <a:sym typeface="Helvetica Neue"/>
                        </a:rPr>
                        <a:t>Lien social (maintien), d’autant plus si le bâtiment se situe en cœur de village</a:t>
                      </a:r>
                      <a:endParaRPr/>
                    </a:p>
                  </a:txBody>
                  <a:tcPr marL="68575" marR="68575" marT="34300" marB="34300">
                    <a:solidFill>
                      <a:srgbClr val="59BEC9"/>
                    </a:solidFill>
                  </a:tcPr>
                </a:tc>
                <a:tc>
                  <a:txBody>
                    <a:bodyPr/>
                    <a:lstStyle/>
                    <a:p>
                      <a:pPr marL="0" marR="0" lvl="0" indent="0" algn="l" rtl="0">
                        <a:lnSpc>
                          <a:spcPct val="100000"/>
                        </a:lnSpc>
                        <a:spcBef>
                          <a:spcPts val="0"/>
                        </a:spcBef>
                        <a:spcAft>
                          <a:spcPts val="0"/>
                        </a:spcAft>
                        <a:buClr>
                          <a:schemeClr val="dk1"/>
                        </a:buClr>
                        <a:buSzPts val="800"/>
                        <a:buFont typeface="Arial"/>
                        <a:buNone/>
                      </a:pPr>
                      <a:r>
                        <a:rPr lang="fr-FR" sz="800" b="0" i="0" u="none" strike="noStrike" cap="none">
                          <a:solidFill>
                            <a:schemeClr val="dk1"/>
                          </a:solidFill>
                          <a:latin typeface="Helvetica Neue"/>
                          <a:ea typeface="Helvetica Neue"/>
                          <a:cs typeface="Helvetica Neue"/>
                          <a:sym typeface="Helvetica Neue"/>
                        </a:rPr>
                        <a:t>Niveau de ressources des résidents</a:t>
                      </a:r>
                      <a:endParaRPr/>
                    </a:p>
                    <a:p>
                      <a:pPr marL="0" marR="0" lvl="0" indent="0" algn="l" rtl="0">
                        <a:lnSpc>
                          <a:spcPct val="100000"/>
                        </a:lnSpc>
                        <a:spcBef>
                          <a:spcPts val="600"/>
                        </a:spcBef>
                        <a:spcAft>
                          <a:spcPts val="0"/>
                        </a:spcAft>
                        <a:buClr>
                          <a:schemeClr val="dk1"/>
                        </a:buClr>
                        <a:buSzPts val="800"/>
                        <a:buFont typeface="Arial"/>
                        <a:buNone/>
                      </a:pPr>
                      <a:endParaRPr sz="800" b="0" i="0" u="none" strike="noStrike" cap="none">
                        <a:solidFill>
                          <a:schemeClr val="dk1"/>
                        </a:solidFill>
                        <a:latin typeface="Helvetica Neue"/>
                        <a:ea typeface="Helvetica Neue"/>
                        <a:cs typeface="Helvetica Neue"/>
                        <a:sym typeface="Helvetica Neue"/>
                      </a:endParaRPr>
                    </a:p>
                    <a:p>
                      <a:pPr marL="0" marR="0" lvl="0" indent="0" algn="l" rtl="0">
                        <a:lnSpc>
                          <a:spcPct val="100000"/>
                        </a:lnSpc>
                        <a:spcBef>
                          <a:spcPts val="600"/>
                        </a:spcBef>
                        <a:spcAft>
                          <a:spcPts val="0"/>
                        </a:spcAft>
                        <a:buClr>
                          <a:schemeClr val="dk1"/>
                        </a:buClr>
                        <a:buSzPts val="800"/>
                        <a:buFont typeface="Arial"/>
                        <a:buNone/>
                      </a:pPr>
                      <a:r>
                        <a:rPr lang="fr-FR" sz="800" b="0" i="0" u="none" strike="noStrike" cap="none">
                          <a:solidFill>
                            <a:schemeClr val="dk1"/>
                          </a:solidFill>
                          <a:latin typeface="Helvetica Neue"/>
                          <a:ea typeface="Helvetica Neue"/>
                          <a:cs typeface="Helvetica Neue"/>
                          <a:sym typeface="Helvetica Neue"/>
                        </a:rPr>
                        <a:t>Éloignement du domicile initial</a:t>
                      </a:r>
                      <a:endParaRPr/>
                    </a:p>
                    <a:p>
                      <a:pPr marL="0" marR="0" lvl="0" indent="0" algn="l" rtl="0">
                        <a:lnSpc>
                          <a:spcPct val="100000"/>
                        </a:lnSpc>
                        <a:spcBef>
                          <a:spcPts val="600"/>
                        </a:spcBef>
                        <a:spcAft>
                          <a:spcPts val="0"/>
                        </a:spcAft>
                        <a:buClr>
                          <a:schemeClr val="dk1"/>
                        </a:buClr>
                        <a:buSzPts val="800"/>
                        <a:buFont typeface="Arial"/>
                        <a:buNone/>
                      </a:pPr>
                      <a:endParaRPr sz="800" b="0" i="0" u="none" strike="noStrike" cap="none">
                        <a:solidFill>
                          <a:schemeClr val="dk1"/>
                        </a:solidFill>
                        <a:latin typeface="Helvetica Neue"/>
                        <a:ea typeface="Helvetica Neue"/>
                        <a:cs typeface="Helvetica Neue"/>
                        <a:sym typeface="Helvetica Neue"/>
                      </a:endParaRPr>
                    </a:p>
                    <a:p>
                      <a:pPr marL="0" marR="0" lvl="0" indent="0" algn="l" rtl="0">
                        <a:lnSpc>
                          <a:spcPct val="100000"/>
                        </a:lnSpc>
                        <a:spcBef>
                          <a:spcPts val="600"/>
                        </a:spcBef>
                        <a:spcAft>
                          <a:spcPts val="0"/>
                        </a:spcAft>
                        <a:buClr>
                          <a:schemeClr val="dk1"/>
                        </a:buClr>
                        <a:buSzPts val="800"/>
                        <a:buFont typeface="Arial"/>
                        <a:buNone/>
                      </a:pPr>
                      <a:r>
                        <a:rPr lang="fr-FR" sz="800" b="0" i="0" u="none" strike="noStrike" cap="none">
                          <a:solidFill>
                            <a:schemeClr val="dk1"/>
                          </a:solidFill>
                          <a:latin typeface="Helvetica Neue"/>
                          <a:ea typeface="Helvetica Neue"/>
                          <a:cs typeface="Helvetica Neue"/>
                          <a:sym typeface="Helvetica Neue"/>
                        </a:rPr>
                        <a:t>Possible décalage avec les attentes de la population</a:t>
                      </a:r>
                      <a:endParaRPr/>
                    </a:p>
                    <a:p>
                      <a:pPr marL="0" marR="0" lvl="0" indent="0" algn="l" rtl="0">
                        <a:lnSpc>
                          <a:spcPct val="100000"/>
                        </a:lnSpc>
                        <a:spcBef>
                          <a:spcPts val="600"/>
                        </a:spcBef>
                        <a:spcAft>
                          <a:spcPts val="0"/>
                        </a:spcAft>
                        <a:buClr>
                          <a:schemeClr val="dk1"/>
                        </a:buClr>
                        <a:buSzPts val="800"/>
                        <a:buFont typeface="Arial"/>
                        <a:buNone/>
                      </a:pPr>
                      <a:endParaRPr sz="800" b="0" i="0" u="none" strike="noStrike" cap="none">
                        <a:solidFill>
                          <a:schemeClr val="dk1"/>
                        </a:solidFill>
                        <a:latin typeface="Helvetica Neue"/>
                        <a:ea typeface="Helvetica Neue"/>
                        <a:cs typeface="Helvetica Neue"/>
                        <a:sym typeface="Helvetica Neue"/>
                      </a:endParaRPr>
                    </a:p>
                    <a:p>
                      <a:pPr marL="0" marR="0" lvl="0" indent="0" algn="l" rtl="0">
                        <a:lnSpc>
                          <a:spcPct val="100000"/>
                        </a:lnSpc>
                        <a:spcBef>
                          <a:spcPts val="600"/>
                        </a:spcBef>
                        <a:spcAft>
                          <a:spcPts val="0"/>
                        </a:spcAft>
                        <a:buClr>
                          <a:schemeClr val="dk1"/>
                        </a:buClr>
                        <a:buSzPts val="800"/>
                        <a:buFont typeface="Arial"/>
                        <a:buNone/>
                      </a:pPr>
                      <a:r>
                        <a:rPr lang="fr-FR" sz="800" b="0" i="0" u="none" strike="noStrike" cap="none">
                          <a:solidFill>
                            <a:schemeClr val="dk1"/>
                          </a:solidFill>
                          <a:latin typeface="Helvetica Neue"/>
                          <a:ea typeface="Helvetica Neue"/>
                          <a:cs typeface="Helvetica Neue"/>
                          <a:sym typeface="Helvetica Neue"/>
                        </a:rPr>
                        <a:t>Solution ne répondant pas à la problématique santé</a:t>
                      </a:r>
                      <a:endParaRPr/>
                    </a:p>
                    <a:p>
                      <a:pPr marL="0" marR="0" lvl="0" indent="0" algn="l" rtl="0">
                        <a:lnSpc>
                          <a:spcPct val="100000"/>
                        </a:lnSpc>
                        <a:spcBef>
                          <a:spcPts val="600"/>
                        </a:spcBef>
                        <a:spcAft>
                          <a:spcPts val="0"/>
                        </a:spcAft>
                        <a:buClr>
                          <a:schemeClr val="dk1"/>
                        </a:buClr>
                        <a:buSzPts val="800"/>
                        <a:buFont typeface="Arial"/>
                        <a:buNone/>
                      </a:pPr>
                      <a:endParaRPr sz="800" b="0" i="0" u="none" strike="noStrike" cap="none">
                        <a:solidFill>
                          <a:schemeClr val="dk1"/>
                        </a:solidFill>
                        <a:latin typeface="Helvetica Neue"/>
                        <a:ea typeface="Helvetica Neue"/>
                        <a:cs typeface="Helvetica Neue"/>
                        <a:sym typeface="Helvetica Neue"/>
                      </a:endParaRPr>
                    </a:p>
                  </a:txBody>
                  <a:tcPr marL="68575" marR="68575" marT="34300" marB="34300">
                    <a:solidFill>
                      <a:srgbClr val="D9F3F7"/>
                    </a:solidFill>
                  </a:tcPr>
                </a:tc>
                <a:tc>
                  <a:txBody>
                    <a:bodyPr/>
                    <a:lstStyle/>
                    <a:p>
                      <a:pPr marL="0" marR="0" lvl="0" indent="0" algn="l" rtl="0">
                        <a:lnSpc>
                          <a:spcPct val="100000"/>
                        </a:lnSpc>
                        <a:spcBef>
                          <a:spcPts val="0"/>
                        </a:spcBef>
                        <a:spcAft>
                          <a:spcPts val="0"/>
                        </a:spcAft>
                        <a:buClr>
                          <a:schemeClr val="lt1"/>
                        </a:buClr>
                        <a:buSzPts val="800"/>
                        <a:buFont typeface="Arial"/>
                        <a:buNone/>
                      </a:pPr>
                      <a:r>
                        <a:rPr lang="fr-FR" sz="800" b="1" i="0" u="none" strike="noStrike" cap="none">
                          <a:solidFill>
                            <a:schemeClr val="lt1"/>
                          </a:solidFill>
                          <a:latin typeface="Helvetica Neue"/>
                          <a:ea typeface="Helvetica Neue"/>
                          <a:cs typeface="Helvetica Neue"/>
                          <a:sym typeface="Helvetica Neue"/>
                        </a:rPr>
                        <a:t>Développement des SAAD</a:t>
                      </a:r>
                      <a:endParaRPr/>
                    </a:p>
                    <a:p>
                      <a:pPr marL="0" marR="0" lvl="0" indent="0" algn="l" rtl="0">
                        <a:lnSpc>
                          <a:spcPct val="100000"/>
                        </a:lnSpc>
                        <a:spcBef>
                          <a:spcPts val="600"/>
                        </a:spcBef>
                        <a:spcAft>
                          <a:spcPts val="0"/>
                        </a:spcAft>
                        <a:buClr>
                          <a:schemeClr val="dk1"/>
                        </a:buClr>
                        <a:buSzPts val="800"/>
                        <a:buFont typeface="Arial"/>
                        <a:buNone/>
                      </a:pPr>
                      <a:endParaRPr sz="800" b="1" i="0" u="none" strike="noStrike" cap="none">
                        <a:solidFill>
                          <a:schemeClr val="lt1"/>
                        </a:solidFill>
                        <a:latin typeface="Helvetica Neue"/>
                        <a:ea typeface="Helvetica Neue"/>
                        <a:cs typeface="Helvetica Neue"/>
                        <a:sym typeface="Helvetica Neue"/>
                      </a:endParaRPr>
                    </a:p>
                    <a:p>
                      <a:pPr marL="0" marR="0" lvl="0" indent="0" algn="l" rtl="0">
                        <a:lnSpc>
                          <a:spcPct val="100000"/>
                        </a:lnSpc>
                        <a:spcBef>
                          <a:spcPts val="600"/>
                        </a:spcBef>
                        <a:spcAft>
                          <a:spcPts val="0"/>
                        </a:spcAft>
                        <a:buClr>
                          <a:schemeClr val="lt1"/>
                        </a:buClr>
                        <a:buSzPts val="800"/>
                        <a:buFont typeface="Arial"/>
                        <a:buNone/>
                      </a:pPr>
                      <a:r>
                        <a:rPr lang="fr-FR" sz="800" b="1" i="0" u="none" strike="noStrike" cap="none">
                          <a:solidFill>
                            <a:schemeClr val="lt1"/>
                          </a:solidFill>
                          <a:latin typeface="Helvetica Neue"/>
                          <a:ea typeface="Helvetica Neue"/>
                          <a:cs typeface="Helvetica Neue"/>
                          <a:sym typeface="Helvetica Neue"/>
                        </a:rPr>
                        <a:t>Coordination des intervenants (sanitaire, social) avec mutualisation des informations</a:t>
                      </a:r>
                      <a:endParaRPr/>
                    </a:p>
                    <a:p>
                      <a:pPr marL="0" marR="0" lvl="0" indent="0" algn="l" rtl="0">
                        <a:lnSpc>
                          <a:spcPct val="100000"/>
                        </a:lnSpc>
                        <a:spcBef>
                          <a:spcPts val="600"/>
                        </a:spcBef>
                        <a:spcAft>
                          <a:spcPts val="0"/>
                        </a:spcAft>
                        <a:buClr>
                          <a:schemeClr val="dk1"/>
                        </a:buClr>
                        <a:buSzPts val="800"/>
                        <a:buFont typeface="Arial"/>
                        <a:buNone/>
                      </a:pPr>
                      <a:endParaRPr sz="800" b="1" i="0" u="none" strike="noStrike" cap="none">
                        <a:solidFill>
                          <a:schemeClr val="lt1"/>
                        </a:solidFill>
                        <a:latin typeface="Helvetica Neue"/>
                        <a:ea typeface="Helvetica Neue"/>
                        <a:cs typeface="Helvetica Neue"/>
                        <a:sym typeface="Helvetica Neue"/>
                      </a:endParaRPr>
                    </a:p>
                    <a:p>
                      <a:pPr marL="0" marR="0" lvl="0" indent="0" algn="l" rtl="0">
                        <a:lnSpc>
                          <a:spcPct val="100000"/>
                        </a:lnSpc>
                        <a:spcBef>
                          <a:spcPts val="600"/>
                        </a:spcBef>
                        <a:spcAft>
                          <a:spcPts val="0"/>
                        </a:spcAft>
                        <a:buClr>
                          <a:schemeClr val="lt1"/>
                        </a:buClr>
                        <a:buSzPts val="800"/>
                        <a:buFont typeface="Arial"/>
                        <a:buNone/>
                      </a:pPr>
                      <a:r>
                        <a:rPr lang="fr-FR" sz="800" b="1" i="0" u="none" strike="noStrike" cap="none">
                          <a:solidFill>
                            <a:schemeClr val="lt1"/>
                          </a:solidFill>
                          <a:latin typeface="Helvetica Neue"/>
                          <a:ea typeface="Helvetica Neue"/>
                          <a:cs typeface="Helvetica Neue"/>
                          <a:sym typeface="Helvetica Neue"/>
                        </a:rPr>
                        <a:t>Renforcement du pôle médical (Schéma de l’autonomie – Axe 3 – Fiche action 11 – Faciliter l’accès aux soins pour tous)</a:t>
                      </a:r>
                      <a:endParaRPr/>
                    </a:p>
                    <a:p>
                      <a:pPr marL="0" marR="0" lvl="0" indent="0" algn="l" rtl="0">
                        <a:lnSpc>
                          <a:spcPct val="100000"/>
                        </a:lnSpc>
                        <a:spcBef>
                          <a:spcPts val="600"/>
                        </a:spcBef>
                        <a:spcAft>
                          <a:spcPts val="0"/>
                        </a:spcAft>
                        <a:buClr>
                          <a:schemeClr val="dk1"/>
                        </a:buClr>
                        <a:buSzPts val="800"/>
                        <a:buFont typeface="Arial"/>
                        <a:buNone/>
                      </a:pPr>
                      <a:endParaRPr sz="800" b="0" i="0" u="none" strike="noStrike" cap="none">
                        <a:solidFill>
                          <a:schemeClr val="dk1"/>
                        </a:solidFill>
                        <a:latin typeface="Helvetica Neue"/>
                        <a:ea typeface="Helvetica Neue"/>
                        <a:cs typeface="Helvetica Neue"/>
                        <a:sym typeface="Helvetica Neue"/>
                      </a:endParaRPr>
                    </a:p>
                  </a:txBody>
                  <a:tcPr marL="68575" marR="68575" marT="34300" marB="34300">
                    <a:solidFill>
                      <a:srgbClr val="59BEC9"/>
                    </a:solidFill>
                  </a:tcPr>
                </a:tc>
                <a:extLst>
                  <a:ext uri="{0D108BD9-81ED-4DB2-BD59-A6C34878D82A}">
                    <a16:rowId xmlns:a16="http://schemas.microsoft.com/office/drawing/2014/main" val="10001"/>
                  </a:ext>
                </a:extLst>
              </a:tr>
              <a:tr h="101250">
                <a:tc>
                  <a:txBody>
                    <a:bodyPr/>
                    <a:lstStyle/>
                    <a:p>
                      <a:pPr marL="0" marR="0" lvl="0" indent="0" algn="l" rtl="0">
                        <a:lnSpc>
                          <a:spcPct val="100000"/>
                        </a:lnSpc>
                        <a:spcBef>
                          <a:spcPts val="0"/>
                        </a:spcBef>
                        <a:spcAft>
                          <a:spcPts val="0"/>
                        </a:spcAft>
                        <a:buClr>
                          <a:schemeClr val="dk1"/>
                        </a:buClr>
                        <a:buSzPts val="100"/>
                        <a:buFont typeface="Arial"/>
                        <a:buNone/>
                      </a:pPr>
                      <a:endParaRPr sz="100" b="1" u="none" strike="noStrike" cap="none">
                        <a:solidFill>
                          <a:schemeClr val="lt1"/>
                        </a:solidFill>
                        <a:latin typeface="Helvetica Neue"/>
                        <a:ea typeface="Helvetica Neue"/>
                        <a:cs typeface="Helvetica Neue"/>
                        <a:sym typeface="Helvetica Neue"/>
                      </a:endParaRPr>
                    </a:p>
                  </a:txBody>
                  <a:tcPr marL="68575" marR="68575" marT="34300" marB="34300">
                    <a:solidFill>
                      <a:schemeClr val="lt1"/>
                    </a:solidFill>
                  </a:tcPr>
                </a:tc>
                <a:tc>
                  <a:txBody>
                    <a:bodyPr/>
                    <a:lstStyle/>
                    <a:p>
                      <a:pPr marL="0" marR="0" lvl="0" indent="0" algn="l" rtl="0">
                        <a:lnSpc>
                          <a:spcPct val="100000"/>
                        </a:lnSpc>
                        <a:spcBef>
                          <a:spcPts val="0"/>
                        </a:spcBef>
                        <a:spcAft>
                          <a:spcPts val="0"/>
                        </a:spcAft>
                        <a:buClr>
                          <a:schemeClr val="dk1"/>
                        </a:buClr>
                        <a:buSzPts val="100"/>
                        <a:buFont typeface="Arial"/>
                        <a:buNone/>
                      </a:pPr>
                      <a:endParaRPr sz="100" b="0" u="none" strike="noStrike" cap="none">
                        <a:solidFill>
                          <a:schemeClr val="dk1"/>
                        </a:solidFill>
                        <a:latin typeface="Helvetica Neue"/>
                        <a:ea typeface="Helvetica Neue"/>
                        <a:cs typeface="Helvetica Neue"/>
                        <a:sym typeface="Helvetica Neue"/>
                      </a:endParaRPr>
                    </a:p>
                  </a:txBody>
                  <a:tcPr marL="68575" marR="68575" marT="34300" marB="34300">
                    <a:solidFill>
                      <a:schemeClr val="lt1"/>
                    </a:solidFill>
                  </a:tcPr>
                </a:tc>
                <a:tc>
                  <a:txBody>
                    <a:bodyPr/>
                    <a:lstStyle/>
                    <a:p>
                      <a:pPr marL="0" marR="0" lvl="0" indent="0" algn="l" rtl="0">
                        <a:lnSpc>
                          <a:spcPct val="100000"/>
                        </a:lnSpc>
                        <a:spcBef>
                          <a:spcPts val="0"/>
                        </a:spcBef>
                        <a:spcAft>
                          <a:spcPts val="0"/>
                        </a:spcAft>
                        <a:buClr>
                          <a:schemeClr val="dk1"/>
                        </a:buClr>
                        <a:buSzPts val="100"/>
                        <a:buFont typeface="Arial"/>
                        <a:buNone/>
                      </a:pPr>
                      <a:endParaRPr sz="100" b="1" u="none" strike="noStrike" cap="none">
                        <a:solidFill>
                          <a:schemeClr val="lt1"/>
                        </a:solidFill>
                        <a:latin typeface="Helvetica Neue"/>
                        <a:ea typeface="Helvetica Neue"/>
                        <a:cs typeface="Helvetica Neue"/>
                        <a:sym typeface="Helvetica Neue"/>
                      </a:endParaRPr>
                    </a:p>
                  </a:txBody>
                  <a:tcPr marL="68575" marR="68575" marT="34300" marB="34300">
                    <a:solidFill>
                      <a:schemeClr val="lt1"/>
                    </a:solidFill>
                  </a:tcPr>
                </a:tc>
                <a:tc>
                  <a:txBody>
                    <a:bodyPr/>
                    <a:lstStyle/>
                    <a:p>
                      <a:pPr marL="0" marR="0" lvl="0" indent="0" algn="l" rtl="0">
                        <a:lnSpc>
                          <a:spcPct val="100000"/>
                        </a:lnSpc>
                        <a:spcBef>
                          <a:spcPts val="0"/>
                        </a:spcBef>
                        <a:spcAft>
                          <a:spcPts val="0"/>
                        </a:spcAft>
                        <a:buClr>
                          <a:schemeClr val="dk1"/>
                        </a:buClr>
                        <a:buSzPts val="100"/>
                        <a:buFont typeface="Arial"/>
                        <a:buNone/>
                      </a:pPr>
                      <a:endParaRPr sz="100" b="0" i="0" u="none" strike="noStrike" cap="none">
                        <a:solidFill>
                          <a:schemeClr val="dk1"/>
                        </a:solidFill>
                        <a:latin typeface="Helvetica Neue"/>
                        <a:ea typeface="Helvetica Neue"/>
                        <a:cs typeface="Helvetica Neue"/>
                        <a:sym typeface="Helvetica Neue"/>
                      </a:endParaRPr>
                    </a:p>
                  </a:txBody>
                  <a:tcPr marL="68575" marR="68575" marT="34300" marB="34300">
                    <a:solidFill>
                      <a:schemeClr val="lt1"/>
                    </a:solidFill>
                  </a:tcPr>
                </a:tc>
                <a:tc>
                  <a:txBody>
                    <a:bodyPr/>
                    <a:lstStyle/>
                    <a:p>
                      <a:pPr marL="0" marR="0" lvl="0" indent="0" algn="l" rtl="0">
                        <a:lnSpc>
                          <a:spcPct val="100000"/>
                        </a:lnSpc>
                        <a:spcBef>
                          <a:spcPts val="0"/>
                        </a:spcBef>
                        <a:spcAft>
                          <a:spcPts val="0"/>
                        </a:spcAft>
                        <a:buClr>
                          <a:schemeClr val="dk1"/>
                        </a:buClr>
                        <a:buSzPts val="100"/>
                        <a:buFont typeface="Arial"/>
                        <a:buNone/>
                      </a:pPr>
                      <a:endParaRPr sz="100" b="0" i="0" u="none" strike="noStrike" cap="none">
                        <a:solidFill>
                          <a:schemeClr val="dk1"/>
                        </a:solidFill>
                        <a:latin typeface="Helvetica Neue"/>
                        <a:ea typeface="Helvetica Neue"/>
                        <a:cs typeface="Helvetica Neue"/>
                        <a:sym typeface="Helvetica Neue"/>
                      </a:endParaRPr>
                    </a:p>
                  </a:txBody>
                  <a:tcPr marL="68575" marR="68575" marT="34300" marB="34300">
                    <a:solidFill>
                      <a:schemeClr val="lt1"/>
                    </a:solidFill>
                  </a:tcPr>
                </a:tc>
                <a:extLst>
                  <a:ext uri="{0D108BD9-81ED-4DB2-BD59-A6C34878D82A}">
                    <a16:rowId xmlns:a16="http://schemas.microsoft.com/office/drawing/2014/main" val="10002"/>
                  </a:ext>
                </a:extLst>
              </a:tr>
              <a:tr h="1584325">
                <a:tc>
                  <a:txBody>
                    <a:bodyPr/>
                    <a:lstStyle/>
                    <a:p>
                      <a:pPr marL="0" marR="0" lvl="0" indent="0" algn="l" rtl="0">
                        <a:lnSpc>
                          <a:spcPct val="100000"/>
                        </a:lnSpc>
                        <a:spcBef>
                          <a:spcPts val="0"/>
                        </a:spcBef>
                        <a:spcAft>
                          <a:spcPts val="0"/>
                        </a:spcAft>
                        <a:buClr>
                          <a:schemeClr val="lt1"/>
                        </a:buClr>
                        <a:buSzPts val="800"/>
                        <a:buFont typeface="Arial"/>
                        <a:buNone/>
                      </a:pPr>
                      <a:r>
                        <a:rPr lang="fr-FR" sz="800" b="1" u="none" strike="noStrike" cap="none">
                          <a:solidFill>
                            <a:schemeClr val="lt1"/>
                          </a:solidFill>
                          <a:latin typeface="Helvetica Neue"/>
                          <a:ea typeface="Helvetica Neue"/>
                          <a:cs typeface="Helvetica Neue"/>
                          <a:sym typeface="Helvetica Neue"/>
                        </a:rPr>
                        <a:t>Résidence Autonomie –Colocation -   Réhabilitation de maisons avec division en appartements (dans 3 communes : Lantosque,  Roquebillière, St Martin) </a:t>
                      </a:r>
                      <a:endParaRPr/>
                    </a:p>
                  </a:txBody>
                  <a:tcPr marL="68575" marR="68575" marT="34300" marB="34300">
                    <a:solidFill>
                      <a:srgbClr val="208D9C"/>
                    </a:solidFill>
                  </a:tcPr>
                </a:tc>
                <a:tc>
                  <a:txBody>
                    <a:bodyPr/>
                    <a:lstStyle/>
                    <a:p>
                      <a:pPr marL="0" marR="0" lvl="0" indent="0" algn="l" rtl="0">
                        <a:lnSpc>
                          <a:spcPct val="100000"/>
                        </a:lnSpc>
                        <a:spcBef>
                          <a:spcPts val="0"/>
                        </a:spcBef>
                        <a:spcAft>
                          <a:spcPts val="0"/>
                        </a:spcAft>
                        <a:buClr>
                          <a:schemeClr val="dk1"/>
                        </a:buClr>
                        <a:buSzPts val="800"/>
                        <a:buFont typeface="Arial"/>
                        <a:buNone/>
                      </a:pPr>
                      <a:r>
                        <a:rPr lang="fr-FR" sz="800" b="0" u="none" strike="noStrike" cap="none">
                          <a:solidFill>
                            <a:schemeClr val="dk1"/>
                          </a:solidFill>
                          <a:latin typeface="Helvetica Neue"/>
                          <a:ea typeface="Helvetica Neue"/>
                          <a:cs typeface="Helvetica Neue"/>
                          <a:sym typeface="Helvetica Neue"/>
                        </a:rPr>
                        <a:t>Axe 1 – FA 3 – Coordination des acteurs</a:t>
                      </a:r>
                      <a:endParaRPr/>
                    </a:p>
                    <a:p>
                      <a:pPr marL="0" marR="0" lvl="0" indent="0" algn="l" rtl="0">
                        <a:lnSpc>
                          <a:spcPct val="100000"/>
                        </a:lnSpc>
                        <a:spcBef>
                          <a:spcPts val="600"/>
                        </a:spcBef>
                        <a:spcAft>
                          <a:spcPts val="0"/>
                        </a:spcAft>
                        <a:buClr>
                          <a:schemeClr val="dk1"/>
                        </a:buClr>
                        <a:buSzPts val="800"/>
                        <a:buFont typeface="Arial"/>
                        <a:buNone/>
                      </a:pPr>
                      <a:endParaRPr sz="800" b="0" u="none" strike="noStrike" cap="none">
                        <a:solidFill>
                          <a:schemeClr val="dk1"/>
                        </a:solidFill>
                        <a:latin typeface="Helvetica Neue"/>
                        <a:ea typeface="Helvetica Neue"/>
                        <a:cs typeface="Helvetica Neue"/>
                        <a:sym typeface="Helvetica Neue"/>
                      </a:endParaRPr>
                    </a:p>
                    <a:p>
                      <a:pPr marL="0" marR="0" lvl="0" indent="0" algn="l" rtl="0">
                        <a:lnSpc>
                          <a:spcPct val="100000"/>
                        </a:lnSpc>
                        <a:spcBef>
                          <a:spcPts val="600"/>
                        </a:spcBef>
                        <a:spcAft>
                          <a:spcPts val="0"/>
                        </a:spcAft>
                        <a:buClr>
                          <a:schemeClr val="dk1"/>
                        </a:buClr>
                        <a:buSzPts val="800"/>
                        <a:buFont typeface="Arial"/>
                        <a:buNone/>
                      </a:pPr>
                      <a:r>
                        <a:rPr lang="fr-FR" sz="800" b="0" u="none" strike="noStrike" cap="none">
                          <a:solidFill>
                            <a:schemeClr val="dk1"/>
                          </a:solidFill>
                          <a:latin typeface="Helvetica Neue"/>
                          <a:ea typeface="Helvetica Neue"/>
                          <a:cs typeface="Helvetica Neue"/>
                          <a:sym typeface="Helvetica Neue"/>
                        </a:rPr>
                        <a:t>Axe 2 – FA 4 - Repérer les situations à risque</a:t>
                      </a:r>
                      <a:endParaRPr/>
                    </a:p>
                    <a:p>
                      <a:pPr marL="0" marR="0" lvl="0" indent="0" algn="l" rtl="0">
                        <a:lnSpc>
                          <a:spcPct val="100000"/>
                        </a:lnSpc>
                        <a:spcBef>
                          <a:spcPts val="600"/>
                        </a:spcBef>
                        <a:spcAft>
                          <a:spcPts val="0"/>
                        </a:spcAft>
                        <a:buClr>
                          <a:schemeClr val="dk1"/>
                        </a:buClr>
                        <a:buSzPts val="800"/>
                        <a:buFont typeface="Arial"/>
                        <a:buNone/>
                      </a:pPr>
                      <a:endParaRPr sz="800" b="0" u="none" strike="noStrike" cap="none">
                        <a:solidFill>
                          <a:schemeClr val="dk1"/>
                        </a:solidFill>
                        <a:latin typeface="Helvetica Neue"/>
                        <a:ea typeface="Helvetica Neue"/>
                        <a:cs typeface="Helvetica Neue"/>
                        <a:sym typeface="Helvetica Neue"/>
                      </a:endParaRPr>
                    </a:p>
                    <a:p>
                      <a:pPr marL="0" marR="0" lvl="0" indent="0" algn="l" rtl="0">
                        <a:lnSpc>
                          <a:spcPct val="100000"/>
                        </a:lnSpc>
                        <a:spcBef>
                          <a:spcPts val="600"/>
                        </a:spcBef>
                        <a:spcAft>
                          <a:spcPts val="0"/>
                        </a:spcAft>
                        <a:buClr>
                          <a:schemeClr val="dk1"/>
                        </a:buClr>
                        <a:buSzPts val="800"/>
                        <a:buFont typeface="Arial"/>
                        <a:buNone/>
                      </a:pPr>
                      <a:r>
                        <a:rPr lang="fr-FR" sz="800" b="0" u="none" strike="noStrike" cap="none">
                          <a:solidFill>
                            <a:schemeClr val="dk1"/>
                          </a:solidFill>
                          <a:latin typeface="Helvetica Neue"/>
                          <a:ea typeface="Helvetica Neue"/>
                          <a:cs typeface="Helvetica Neue"/>
                          <a:sym typeface="Helvetica Neue"/>
                        </a:rPr>
                        <a:t>Axe 2 – FA 5 – Renforcer les politiques de prévention et favoriser l’innovation</a:t>
                      </a:r>
                      <a:endParaRPr/>
                    </a:p>
                  </a:txBody>
                  <a:tcPr marL="68575" marR="68575" marT="34300" marB="34300">
                    <a:solidFill>
                      <a:srgbClr val="D9F3F7"/>
                    </a:solidFill>
                  </a:tcPr>
                </a:tc>
                <a:tc>
                  <a:txBody>
                    <a:bodyPr/>
                    <a:lstStyle/>
                    <a:p>
                      <a:pPr marL="0" marR="0" lvl="0" indent="0" algn="l" rtl="0">
                        <a:lnSpc>
                          <a:spcPct val="100000"/>
                        </a:lnSpc>
                        <a:spcBef>
                          <a:spcPts val="0"/>
                        </a:spcBef>
                        <a:spcAft>
                          <a:spcPts val="0"/>
                        </a:spcAft>
                        <a:buClr>
                          <a:schemeClr val="lt1"/>
                        </a:buClr>
                        <a:buSzPts val="800"/>
                        <a:buFont typeface="Arial"/>
                        <a:buNone/>
                      </a:pPr>
                      <a:r>
                        <a:rPr lang="fr-FR" sz="800" b="1" u="none" strike="noStrike" cap="none">
                          <a:solidFill>
                            <a:schemeClr val="lt1"/>
                          </a:solidFill>
                          <a:latin typeface="Helvetica Neue"/>
                          <a:ea typeface="Helvetica Neue"/>
                          <a:cs typeface="Helvetica Neue"/>
                          <a:sym typeface="Helvetica Neue"/>
                        </a:rPr>
                        <a:t>Proximité par rapport à la localisation du domicile initial</a:t>
                      </a:r>
                      <a:endParaRPr/>
                    </a:p>
                    <a:p>
                      <a:pPr marL="0" marR="0" lvl="0" indent="0" algn="l" rtl="0">
                        <a:lnSpc>
                          <a:spcPct val="100000"/>
                        </a:lnSpc>
                        <a:spcBef>
                          <a:spcPts val="600"/>
                        </a:spcBef>
                        <a:spcAft>
                          <a:spcPts val="0"/>
                        </a:spcAft>
                        <a:buClr>
                          <a:schemeClr val="dk1"/>
                        </a:buClr>
                        <a:buSzPts val="800"/>
                        <a:buFont typeface="Arial"/>
                        <a:buNone/>
                      </a:pPr>
                      <a:endParaRPr sz="800" b="1" u="none" strike="noStrike" cap="none">
                        <a:solidFill>
                          <a:schemeClr val="lt1"/>
                        </a:solidFill>
                        <a:latin typeface="Helvetica Neue"/>
                        <a:ea typeface="Helvetica Neue"/>
                        <a:cs typeface="Helvetica Neue"/>
                        <a:sym typeface="Helvetica Neue"/>
                      </a:endParaRPr>
                    </a:p>
                    <a:p>
                      <a:pPr marL="0" marR="0" lvl="0" indent="0" algn="l" rtl="0">
                        <a:lnSpc>
                          <a:spcPct val="100000"/>
                        </a:lnSpc>
                        <a:spcBef>
                          <a:spcPts val="600"/>
                        </a:spcBef>
                        <a:spcAft>
                          <a:spcPts val="0"/>
                        </a:spcAft>
                        <a:buClr>
                          <a:schemeClr val="lt1"/>
                        </a:buClr>
                        <a:buSzPts val="800"/>
                        <a:buFont typeface="Arial"/>
                        <a:buNone/>
                      </a:pPr>
                      <a:r>
                        <a:rPr lang="fr-FR" sz="800" b="1" u="none" strike="noStrike" cap="none">
                          <a:solidFill>
                            <a:schemeClr val="lt1"/>
                          </a:solidFill>
                          <a:latin typeface="Helvetica Neue"/>
                          <a:ea typeface="Helvetica Neue"/>
                          <a:cs typeface="Helvetica Neue"/>
                          <a:sym typeface="Helvetica Neue"/>
                        </a:rPr>
                        <a:t>Localisation des interventions en un lieu</a:t>
                      </a:r>
                      <a:endParaRPr/>
                    </a:p>
                    <a:p>
                      <a:pPr marL="0" marR="0" lvl="0" indent="0" algn="l" rtl="0">
                        <a:lnSpc>
                          <a:spcPct val="100000"/>
                        </a:lnSpc>
                        <a:spcBef>
                          <a:spcPts val="600"/>
                        </a:spcBef>
                        <a:spcAft>
                          <a:spcPts val="0"/>
                        </a:spcAft>
                        <a:buClr>
                          <a:schemeClr val="dk1"/>
                        </a:buClr>
                        <a:buSzPts val="800"/>
                        <a:buFont typeface="Arial"/>
                        <a:buNone/>
                      </a:pPr>
                      <a:endParaRPr sz="800" b="1" u="none" strike="noStrike" cap="none">
                        <a:solidFill>
                          <a:schemeClr val="lt1"/>
                        </a:solidFill>
                        <a:latin typeface="Helvetica Neue"/>
                        <a:ea typeface="Helvetica Neue"/>
                        <a:cs typeface="Helvetica Neue"/>
                        <a:sym typeface="Helvetica Neue"/>
                      </a:endParaRPr>
                    </a:p>
                    <a:p>
                      <a:pPr marL="0" marR="0" lvl="0" indent="0" algn="l" rtl="0">
                        <a:lnSpc>
                          <a:spcPct val="100000"/>
                        </a:lnSpc>
                        <a:spcBef>
                          <a:spcPts val="600"/>
                        </a:spcBef>
                        <a:spcAft>
                          <a:spcPts val="0"/>
                        </a:spcAft>
                        <a:buClr>
                          <a:schemeClr val="lt1"/>
                        </a:buClr>
                        <a:buSzPts val="800"/>
                        <a:buFont typeface="Arial"/>
                        <a:buNone/>
                      </a:pPr>
                      <a:r>
                        <a:rPr lang="fr-FR" sz="800" b="1" u="none" strike="noStrike" cap="none">
                          <a:solidFill>
                            <a:schemeClr val="lt1"/>
                          </a:solidFill>
                          <a:latin typeface="Helvetica Neue"/>
                          <a:ea typeface="Helvetica Neue"/>
                          <a:cs typeface="Helvetica Neue"/>
                          <a:sym typeface="Helvetica Neue"/>
                        </a:rPr>
                        <a:t>+ logements adaptés, solution nuit/WE, lien social, confort physique et psychique</a:t>
                      </a:r>
                      <a:endParaRPr/>
                    </a:p>
                    <a:p>
                      <a:pPr marL="0" marR="0" lvl="0" indent="0" algn="l" rtl="0">
                        <a:lnSpc>
                          <a:spcPct val="100000"/>
                        </a:lnSpc>
                        <a:spcBef>
                          <a:spcPts val="600"/>
                        </a:spcBef>
                        <a:spcAft>
                          <a:spcPts val="0"/>
                        </a:spcAft>
                        <a:buClr>
                          <a:schemeClr val="dk1"/>
                        </a:buClr>
                        <a:buSzPts val="800"/>
                        <a:buFont typeface="Arial"/>
                        <a:buNone/>
                      </a:pPr>
                      <a:endParaRPr sz="800" b="1" u="none" strike="noStrike" cap="none">
                        <a:solidFill>
                          <a:schemeClr val="lt1"/>
                        </a:solidFill>
                        <a:latin typeface="Helvetica Neue"/>
                        <a:ea typeface="Helvetica Neue"/>
                        <a:cs typeface="Helvetica Neue"/>
                        <a:sym typeface="Helvetica Neue"/>
                      </a:endParaRPr>
                    </a:p>
                  </a:txBody>
                  <a:tcPr marL="68575" marR="68575" marT="34300" marB="34300">
                    <a:solidFill>
                      <a:srgbClr val="59BEC9"/>
                    </a:solidFill>
                  </a:tcPr>
                </a:tc>
                <a:tc>
                  <a:txBody>
                    <a:bodyPr/>
                    <a:lstStyle/>
                    <a:p>
                      <a:pPr marL="0" marR="0" lvl="0" indent="0" algn="l" rtl="0">
                        <a:lnSpc>
                          <a:spcPct val="100000"/>
                        </a:lnSpc>
                        <a:spcBef>
                          <a:spcPts val="0"/>
                        </a:spcBef>
                        <a:spcAft>
                          <a:spcPts val="0"/>
                        </a:spcAft>
                        <a:buClr>
                          <a:schemeClr val="dk1"/>
                        </a:buClr>
                        <a:buSzPts val="800"/>
                        <a:buFont typeface="Arial"/>
                        <a:buNone/>
                      </a:pPr>
                      <a:r>
                        <a:rPr lang="fr-FR" sz="800" b="0" i="0" u="none" strike="noStrike" cap="none">
                          <a:solidFill>
                            <a:schemeClr val="dk1"/>
                          </a:solidFill>
                          <a:latin typeface="Helvetica Neue"/>
                          <a:ea typeface="Helvetica Neue"/>
                          <a:cs typeface="Helvetica Neue"/>
                          <a:sym typeface="Helvetica Neue"/>
                        </a:rPr>
                        <a:t>Mêmes points faibles que la résidence autonomie</a:t>
                      </a:r>
                      <a:endParaRPr/>
                    </a:p>
                    <a:p>
                      <a:pPr marL="0" marR="0" lvl="0" indent="0" algn="l" rtl="0">
                        <a:lnSpc>
                          <a:spcPct val="100000"/>
                        </a:lnSpc>
                        <a:spcBef>
                          <a:spcPts val="600"/>
                        </a:spcBef>
                        <a:spcAft>
                          <a:spcPts val="0"/>
                        </a:spcAft>
                        <a:buClr>
                          <a:schemeClr val="dk1"/>
                        </a:buClr>
                        <a:buSzPts val="800"/>
                        <a:buFont typeface="Arial"/>
                        <a:buNone/>
                      </a:pPr>
                      <a:endParaRPr sz="800" b="0" i="0" u="none" strike="noStrike" cap="none">
                        <a:solidFill>
                          <a:schemeClr val="dk1"/>
                        </a:solidFill>
                        <a:latin typeface="Helvetica Neue"/>
                        <a:ea typeface="Helvetica Neue"/>
                        <a:cs typeface="Helvetica Neue"/>
                        <a:sym typeface="Helvetica Neue"/>
                      </a:endParaRPr>
                    </a:p>
                    <a:p>
                      <a:pPr marL="0" marR="0" lvl="0" indent="0" algn="l" rtl="0">
                        <a:lnSpc>
                          <a:spcPct val="100000"/>
                        </a:lnSpc>
                        <a:spcBef>
                          <a:spcPts val="600"/>
                        </a:spcBef>
                        <a:spcAft>
                          <a:spcPts val="0"/>
                        </a:spcAft>
                        <a:buClr>
                          <a:schemeClr val="dk1"/>
                        </a:buClr>
                        <a:buSzPts val="800"/>
                        <a:buFont typeface="Arial"/>
                        <a:buNone/>
                      </a:pPr>
                      <a:r>
                        <a:rPr lang="fr-FR" sz="800" b="0" i="0" u="none" strike="noStrike" cap="none">
                          <a:solidFill>
                            <a:schemeClr val="dk1"/>
                          </a:solidFill>
                          <a:latin typeface="Helvetica Neue"/>
                          <a:ea typeface="Helvetica Neue"/>
                          <a:cs typeface="Helvetica Neue"/>
                          <a:sym typeface="Helvetica Neue"/>
                        </a:rPr>
                        <a:t>3 lieux d’intervention à prévoir</a:t>
                      </a:r>
                      <a:endParaRPr/>
                    </a:p>
                    <a:p>
                      <a:pPr marL="0" marR="0" lvl="0" indent="0" algn="l" rtl="0">
                        <a:lnSpc>
                          <a:spcPct val="100000"/>
                        </a:lnSpc>
                        <a:spcBef>
                          <a:spcPts val="600"/>
                        </a:spcBef>
                        <a:spcAft>
                          <a:spcPts val="0"/>
                        </a:spcAft>
                        <a:buClr>
                          <a:schemeClr val="dk1"/>
                        </a:buClr>
                        <a:buSzPts val="800"/>
                        <a:buFont typeface="Arial"/>
                        <a:buNone/>
                      </a:pPr>
                      <a:endParaRPr sz="800" b="0" i="0" u="none" strike="noStrike" cap="none">
                        <a:solidFill>
                          <a:schemeClr val="dk1"/>
                        </a:solidFill>
                        <a:latin typeface="Helvetica Neue"/>
                        <a:ea typeface="Helvetica Neue"/>
                        <a:cs typeface="Helvetica Neue"/>
                        <a:sym typeface="Helvetica Neue"/>
                      </a:endParaRPr>
                    </a:p>
                    <a:p>
                      <a:pPr marL="0" marR="0" lvl="0" indent="0" algn="l" rtl="0">
                        <a:lnSpc>
                          <a:spcPct val="100000"/>
                        </a:lnSpc>
                        <a:spcBef>
                          <a:spcPts val="600"/>
                        </a:spcBef>
                        <a:spcAft>
                          <a:spcPts val="0"/>
                        </a:spcAft>
                        <a:buClr>
                          <a:schemeClr val="dk1"/>
                        </a:buClr>
                        <a:buSzPts val="800"/>
                        <a:buFont typeface="Arial"/>
                        <a:buNone/>
                      </a:pPr>
                      <a:r>
                        <a:rPr lang="fr-FR" sz="800" b="0" i="0" u="none" strike="noStrike" cap="none">
                          <a:solidFill>
                            <a:schemeClr val="dk1"/>
                          </a:solidFill>
                          <a:latin typeface="Helvetica Neue"/>
                          <a:ea typeface="Helvetica Neue"/>
                          <a:cs typeface="Helvetica Neue"/>
                          <a:sym typeface="Helvetica Neue"/>
                        </a:rPr>
                        <a:t>Coût d’investissement et de fonctionnement par rapport à une résidence autonomie dans un seul lieu</a:t>
                      </a:r>
                      <a:endParaRPr/>
                    </a:p>
                  </a:txBody>
                  <a:tcPr marL="68575" marR="68575" marT="34300" marB="34300">
                    <a:solidFill>
                      <a:srgbClr val="D9F3F7"/>
                    </a:solidFill>
                  </a:tcPr>
                </a:tc>
                <a:tc>
                  <a:txBody>
                    <a:bodyPr/>
                    <a:lstStyle/>
                    <a:p>
                      <a:pPr marL="0" marR="0" lvl="0" indent="0" algn="l" rtl="0">
                        <a:lnSpc>
                          <a:spcPct val="100000"/>
                        </a:lnSpc>
                        <a:spcBef>
                          <a:spcPts val="0"/>
                        </a:spcBef>
                        <a:spcAft>
                          <a:spcPts val="0"/>
                        </a:spcAft>
                        <a:buClr>
                          <a:schemeClr val="lt1"/>
                        </a:buClr>
                        <a:buSzPts val="800"/>
                        <a:buFont typeface="Arial"/>
                        <a:buNone/>
                      </a:pPr>
                      <a:r>
                        <a:rPr lang="fr-FR" sz="800" b="1" i="0" u="none" strike="noStrike" cap="none">
                          <a:solidFill>
                            <a:schemeClr val="lt1"/>
                          </a:solidFill>
                          <a:latin typeface="Helvetica Neue"/>
                          <a:ea typeface="Helvetica Neue"/>
                          <a:cs typeface="Helvetica Neue"/>
                          <a:sym typeface="Helvetica Neue"/>
                        </a:rPr>
                        <a:t>Mêmes actions complémentaires</a:t>
                      </a:r>
                      <a:endParaRPr/>
                    </a:p>
                  </a:txBody>
                  <a:tcPr marL="68575" marR="68575" marT="34300" marB="34300">
                    <a:solidFill>
                      <a:srgbClr val="59BEC9"/>
                    </a:solidFill>
                  </a:tcPr>
                </a:tc>
                <a:extLst>
                  <a:ext uri="{0D108BD9-81ED-4DB2-BD59-A6C34878D82A}">
                    <a16:rowId xmlns:a16="http://schemas.microsoft.com/office/drawing/2014/main" val="10003"/>
                  </a:ext>
                </a:extLst>
              </a:tr>
            </a:tbl>
          </a:graphicData>
        </a:graphic>
      </p:graphicFrame>
    </p:spTree>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
        <p:cNvGrpSpPr/>
        <p:nvPr/>
      </p:nvGrpSpPr>
      <p:grpSpPr>
        <a:xfrm>
          <a:off x="0" y="0"/>
          <a:ext cx="0" cy="0"/>
          <a:chOff x="0" y="0"/>
          <a:chExt cx="0" cy="0"/>
        </a:xfrm>
      </p:grpSpPr>
      <p:pic>
        <p:nvPicPr>
          <p:cNvPr id="34" name="Google Shape;34;p1"/>
          <p:cNvPicPr preferRelativeResize="0"/>
          <p:nvPr/>
        </p:nvPicPr>
        <p:blipFill rotWithShape="1">
          <a:blip r:embed="rId3">
            <a:alphaModFix/>
          </a:blip>
          <a:srcRect b="20386"/>
          <a:stretch/>
        </p:blipFill>
        <p:spPr>
          <a:xfrm>
            <a:off x="-1" y="381000"/>
            <a:ext cx="12192000" cy="6477000"/>
          </a:xfrm>
          <a:prstGeom prst="rect">
            <a:avLst/>
          </a:prstGeom>
          <a:noFill/>
          <a:ln>
            <a:noFill/>
          </a:ln>
        </p:spPr>
      </p:pic>
      <p:pic>
        <p:nvPicPr>
          <p:cNvPr id="35" name="Google Shape;35;p1"/>
          <p:cNvPicPr preferRelativeResize="0"/>
          <p:nvPr/>
        </p:nvPicPr>
        <p:blipFill rotWithShape="1">
          <a:blip r:embed="rId4">
            <a:alphaModFix/>
          </a:blip>
          <a:srcRect/>
          <a:stretch/>
        </p:blipFill>
        <p:spPr>
          <a:xfrm>
            <a:off x="1974280" y="1811489"/>
            <a:ext cx="8243437" cy="3616022"/>
          </a:xfrm>
          <a:prstGeom prst="rect">
            <a:avLst/>
          </a:prstGeom>
          <a:noFill/>
          <a:ln>
            <a:noFill/>
          </a:ln>
        </p:spPr>
      </p:pic>
    </p:spTree>
    <p:extLst>
      <p:ext uri="{BB962C8B-B14F-4D97-AF65-F5344CB8AC3E}">
        <p14:creationId xmlns:p14="http://schemas.microsoft.com/office/powerpoint/2010/main" val="104007569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
        <p:cNvGrpSpPr/>
        <p:nvPr/>
      </p:nvGrpSpPr>
      <p:grpSpPr>
        <a:xfrm>
          <a:off x="0" y="0"/>
          <a:ext cx="0" cy="0"/>
          <a:chOff x="0" y="0"/>
          <a:chExt cx="0" cy="0"/>
        </a:xfrm>
      </p:grpSpPr>
      <p:pic>
        <p:nvPicPr>
          <p:cNvPr id="34" name="Google Shape;34;p1"/>
          <p:cNvPicPr preferRelativeResize="0"/>
          <p:nvPr/>
        </p:nvPicPr>
        <p:blipFill rotWithShape="1">
          <a:blip r:embed="rId3">
            <a:alphaModFix/>
          </a:blip>
          <a:srcRect b="20386"/>
          <a:stretch/>
        </p:blipFill>
        <p:spPr>
          <a:xfrm>
            <a:off x="-1" y="381000"/>
            <a:ext cx="12192000" cy="6477000"/>
          </a:xfrm>
          <a:prstGeom prst="rect">
            <a:avLst/>
          </a:prstGeom>
          <a:noFill/>
          <a:ln>
            <a:noFill/>
          </a:ln>
        </p:spPr>
      </p:pic>
      <p:pic>
        <p:nvPicPr>
          <p:cNvPr id="35" name="Google Shape;35;p1"/>
          <p:cNvPicPr preferRelativeResize="0"/>
          <p:nvPr/>
        </p:nvPicPr>
        <p:blipFill rotWithShape="1">
          <a:blip r:embed="rId4">
            <a:alphaModFix/>
          </a:blip>
          <a:srcRect/>
          <a:stretch/>
        </p:blipFill>
        <p:spPr>
          <a:xfrm>
            <a:off x="1974280" y="1811489"/>
            <a:ext cx="8243437" cy="3616022"/>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1600">
        <p14:prism isContent="1" isInverted="1"/>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17"/>
          <p:cNvSpPr txBox="1">
            <a:spLocks noGrp="1"/>
          </p:cNvSpPr>
          <p:nvPr>
            <p:ph type="body" idx="1"/>
          </p:nvPr>
        </p:nvSpPr>
        <p:spPr>
          <a:xfrm>
            <a:off x="603251" y="1186481"/>
            <a:ext cx="10985600" cy="467600"/>
          </a:xfrm>
          <a:prstGeom prst="rect">
            <a:avLst/>
          </a:prstGeom>
          <a:noFill/>
          <a:ln>
            <a:noFill/>
          </a:ln>
        </p:spPr>
        <p:txBody>
          <a:bodyPr spcFirstLastPara="1" wrap="square" lIns="22850" tIns="22850" rIns="22850" bIns="22850" anchor="t" anchorCtr="0">
            <a:normAutofit lnSpcReduction="10000"/>
          </a:bodyPr>
          <a:lstStyle/>
          <a:p>
            <a:pPr marL="0" lvl="0" indent="0" algn="l" rtl="0">
              <a:lnSpc>
                <a:spcPct val="100000"/>
              </a:lnSpc>
              <a:spcBef>
                <a:spcPts val="0"/>
              </a:spcBef>
              <a:spcAft>
                <a:spcPts val="0"/>
              </a:spcAft>
              <a:buSzPts val="2100"/>
              <a:buNone/>
            </a:pPr>
            <a:r>
              <a:rPr lang="fr-FR" b="0" dirty="0">
                <a:latin typeface="Roboto"/>
                <a:ea typeface="Roboto"/>
                <a:cs typeface="Roboto"/>
                <a:sym typeface="Roboto"/>
              </a:rPr>
              <a:t>Un outil de qualification territoriale des besoins </a:t>
            </a:r>
            <a:endParaRPr b="0" dirty="0">
              <a:latin typeface="Roboto"/>
              <a:ea typeface="Roboto"/>
              <a:cs typeface="Roboto"/>
              <a:sym typeface="Roboto"/>
            </a:endParaRPr>
          </a:p>
        </p:txBody>
      </p:sp>
      <p:graphicFrame>
        <p:nvGraphicFramePr>
          <p:cNvPr id="182" name="Google Shape;182;p17"/>
          <p:cNvGraphicFramePr/>
          <p:nvPr/>
        </p:nvGraphicFramePr>
        <p:xfrm>
          <a:off x="296851" y="2057315"/>
          <a:ext cx="2978225" cy="4517000"/>
        </p:xfrm>
        <a:graphic>
          <a:graphicData uri="http://schemas.openxmlformats.org/drawingml/2006/table">
            <a:tbl>
              <a:tblPr>
                <a:noFill/>
                <a:tableStyleId>{BB61C337-F65B-4F7D-BCE7-D3661E722324}</a:tableStyleId>
              </a:tblPr>
              <a:tblGrid>
                <a:gridCol w="622300">
                  <a:extLst>
                    <a:ext uri="{9D8B030D-6E8A-4147-A177-3AD203B41FA5}">
                      <a16:colId xmlns:a16="http://schemas.microsoft.com/office/drawing/2014/main" val="20000"/>
                    </a:ext>
                  </a:extLst>
                </a:gridCol>
                <a:gridCol w="590575">
                  <a:extLst>
                    <a:ext uri="{9D8B030D-6E8A-4147-A177-3AD203B41FA5}">
                      <a16:colId xmlns:a16="http://schemas.microsoft.com/office/drawing/2014/main" val="20001"/>
                    </a:ext>
                  </a:extLst>
                </a:gridCol>
                <a:gridCol w="603275">
                  <a:extLst>
                    <a:ext uri="{9D8B030D-6E8A-4147-A177-3AD203B41FA5}">
                      <a16:colId xmlns:a16="http://schemas.microsoft.com/office/drawing/2014/main" val="20002"/>
                    </a:ext>
                  </a:extLst>
                </a:gridCol>
                <a:gridCol w="596900">
                  <a:extLst>
                    <a:ext uri="{9D8B030D-6E8A-4147-A177-3AD203B41FA5}">
                      <a16:colId xmlns:a16="http://schemas.microsoft.com/office/drawing/2014/main" val="20003"/>
                    </a:ext>
                  </a:extLst>
                </a:gridCol>
                <a:gridCol w="565175">
                  <a:extLst>
                    <a:ext uri="{9D8B030D-6E8A-4147-A177-3AD203B41FA5}">
                      <a16:colId xmlns:a16="http://schemas.microsoft.com/office/drawing/2014/main" val="20004"/>
                    </a:ext>
                  </a:extLst>
                </a:gridCol>
              </a:tblGrid>
              <a:tr h="673125">
                <a:tc>
                  <a:txBody>
                    <a:bodyPr/>
                    <a:lstStyle/>
                    <a:p>
                      <a:pPr marL="0" marR="0" lvl="0" indent="0" algn="l" rtl="0">
                        <a:lnSpc>
                          <a:spcPct val="100000"/>
                        </a:lnSpc>
                        <a:spcBef>
                          <a:spcPts val="0"/>
                        </a:spcBef>
                        <a:spcAft>
                          <a:spcPts val="0"/>
                        </a:spcAft>
                        <a:buClr>
                          <a:schemeClr val="dk1"/>
                        </a:buClr>
                        <a:buSzPts val="400"/>
                        <a:buFont typeface="Helvetica Neue"/>
                        <a:buNone/>
                      </a:pPr>
                      <a:endParaRPr sz="500" u="none" strike="noStrike" cap="none"/>
                    </a:p>
                  </a:txBody>
                  <a:tcPr marL="25400" marR="25400" marT="25400" marB="254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EC0BF"/>
                    </a:solidFill>
                  </a:tcPr>
                </a:tc>
                <a:tc>
                  <a:txBody>
                    <a:bodyPr/>
                    <a:lstStyle/>
                    <a:p>
                      <a:pPr marL="0" marR="0" lvl="0" indent="0" algn="ctr" rtl="0">
                        <a:lnSpc>
                          <a:spcPct val="100000"/>
                        </a:lnSpc>
                        <a:spcBef>
                          <a:spcPts val="0"/>
                        </a:spcBef>
                        <a:spcAft>
                          <a:spcPts val="0"/>
                        </a:spcAft>
                        <a:buClr>
                          <a:srgbClr val="FFFFFF"/>
                        </a:buClr>
                        <a:buSzPts val="600"/>
                        <a:buFont typeface="Arial"/>
                        <a:buNone/>
                      </a:pPr>
                      <a:r>
                        <a:rPr lang="fr-FR" sz="800" b="1" u="none" strike="noStrike" cap="none">
                          <a:solidFill>
                            <a:srgbClr val="FFFFFF"/>
                          </a:solidFill>
                          <a:latin typeface="Arial"/>
                          <a:ea typeface="Arial"/>
                          <a:cs typeface="Arial"/>
                          <a:sym typeface="Arial"/>
                        </a:rPr>
                        <a:t>Pas d’équipement Internet</a:t>
                      </a:r>
                      <a:endParaRPr sz="700" u="none" strike="noStrike" cap="none"/>
                    </a:p>
                  </a:txBody>
                  <a:tcPr marL="44475" marR="44475" marT="31775" marB="3177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57575"/>
                    </a:solidFill>
                  </a:tcPr>
                </a:tc>
                <a:tc>
                  <a:txBody>
                    <a:bodyPr/>
                    <a:lstStyle/>
                    <a:p>
                      <a:pPr marL="0" marR="0" lvl="0" indent="0" algn="ctr" rtl="0">
                        <a:lnSpc>
                          <a:spcPct val="100000"/>
                        </a:lnSpc>
                        <a:spcBef>
                          <a:spcPts val="0"/>
                        </a:spcBef>
                        <a:spcAft>
                          <a:spcPts val="0"/>
                        </a:spcAft>
                        <a:buClr>
                          <a:srgbClr val="FFFFFF"/>
                        </a:buClr>
                        <a:buSzPts val="600"/>
                        <a:buFont typeface="Arial"/>
                        <a:buNone/>
                      </a:pPr>
                      <a:r>
                        <a:rPr lang="fr-FR" sz="800" b="1" u="none" strike="noStrike" cap="none">
                          <a:solidFill>
                            <a:srgbClr val="FFFFFF"/>
                          </a:solidFill>
                          <a:latin typeface="Arial"/>
                          <a:ea typeface="Arial"/>
                          <a:cs typeface="Arial"/>
                          <a:sym typeface="Arial"/>
                        </a:rPr>
                        <a:t>Non-usage</a:t>
                      </a:r>
                      <a:br>
                        <a:rPr lang="fr-FR" sz="800" b="1" u="none" strike="noStrike" cap="none">
                          <a:solidFill>
                            <a:srgbClr val="FFFFFF"/>
                          </a:solidFill>
                          <a:latin typeface="Arial"/>
                          <a:ea typeface="Arial"/>
                          <a:cs typeface="Arial"/>
                          <a:sym typeface="Arial"/>
                        </a:rPr>
                      </a:br>
                      <a:r>
                        <a:rPr lang="fr-FR" sz="800" b="1" u="none" strike="noStrike" cap="none">
                          <a:solidFill>
                            <a:srgbClr val="FFFFFF"/>
                          </a:solidFill>
                          <a:latin typeface="Arial"/>
                          <a:ea typeface="Arial"/>
                          <a:cs typeface="Arial"/>
                          <a:sym typeface="Arial"/>
                        </a:rPr>
                        <a:t>d’Internet</a:t>
                      </a:r>
                      <a:br>
                        <a:rPr lang="fr-FR" sz="800" b="1" u="none" strike="noStrike" cap="none">
                          <a:solidFill>
                            <a:srgbClr val="FFFFFF"/>
                          </a:solidFill>
                          <a:latin typeface="Arial"/>
                          <a:ea typeface="Arial"/>
                          <a:cs typeface="Arial"/>
                          <a:sym typeface="Arial"/>
                        </a:rPr>
                      </a:br>
                      <a:r>
                        <a:rPr lang="fr-FR" sz="800" b="1" u="none" strike="noStrike" cap="none">
                          <a:solidFill>
                            <a:srgbClr val="FFFFFF"/>
                          </a:solidFill>
                          <a:latin typeface="Arial"/>
                          <a:ea typeface="Arial"/>
                          <a:cs typeface="Arial"/>
                          <a:sym typeface="Arial"/>
                        </a:rPr>
                        <a:t>dans l’année</a:t>
                      </a:r>
                      <a:endParaRPr sz="700" u="none" strike="noStrike" cap="none"/>
                    </a:p>
                  </a:txBody>
                  <a:tcPr marL="44475" marR="44475" marT="31775" marB="3177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57575"/>
                    </a:solidFill>
                  </a:tcPr>
                </a:tc>
                <a:tc>
                  <a:txBody>
                    <a:bodyPr/>
                    <a:lstStyle/>
                    <a:p>
                      <a:pPr marL="0" marR="0" lvl="0" indent="0" algn="ctr" rtl="0">
                        <a:lnSpc>
                          <a:spcPct val="100000"/>
                        </a:lnSpc>
                        <a:spcBef>
                          <a:spcPts val="0"/>
                        </a:spcBef>
                        <a:spcAft>
                          <a:spcPts val="0"/>
                        </a:spcAft>
                        <a:buClr>
                          <a:srgbClr val="FFFFFF"/>
                        </a:buClr>
                        <a:buSzPts val="600"/>
                        <a:buFont typeface="Arial"/>
                        <a:buNone/>
                      </a:pPr>
                      <a:r>
                        <a:rPr lang="fr-FR" sz="800" b="1" u="none" strike="noStrike" cap="none">
                          <a:solidFill>
                            <a:srgbClr val="FFFFFF"/>
                          </a:solidFill>
                          <a:latin typeface="Arial"/>
                          <a:ea typeface="Arial"/>
                          <a:cs typeface="Arial"/>
                          <a:sym typeface="Arial"/>
                        </a:rPr>
                        <a:t>Au moins</a:t>
                      </a:r>
                      <a:br>
                        <a:rPr lang="fr-FR" sz="800" b="1" u="none" strike="noStrike" cap="none">
                          <a:solidFill>
                            <a:srgbClr val="FFFFFF"/>
                          </a:solidFill>
                          <a:latin typeface="Arial"/>
                          <a:ea typeface="Arial"/>
                          <a:cs typeface="Arial"/>
                          <a:sym typeface="Arial"/>
                        </a:rPr>
                      </a:br>
                      <a:r>
                        <a:rPr lang="fr-FR" sz="800" b="1" u="none" strike="noStrike" cap="none">
                          <a:solidFill>
                            <a:srgbClr val="FFFFFF"/>
                          </a:solidFill>
                          <a:latin typeface="Arial"/>
                          <a:ea typeface="Arial"/>
                          <a:cs typeface="Arial"/>
                          <a:sym typeface="Arial"/>
                        </a:rPr>
                        <a:t>une incapacité</a:t>
                      </a:r>
                      <a:endParaRPr sz="700" u="none" strike="noStrike" cap="none"/>
                    </a:p>
                  </a:txBody>
                  <a:tcPr marL="44475" marR="44475" marT="31775" marB="3177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57575"/>
                    </a:solidFill>
                  </a:tcPr>
                </a:tc>
                <a:tc>
                  <a:txBody>
                    <a:bodyPr/>
                    <a:lstStyle/>
                    <a:p>
                      <a:pPr marL="0" marR="0" lvl="0" indent="0" algn="ctr" rtl="0">
                        <a:lnSpc>
                          <a:spcPct val="100000"/>
                        </a:lnSpc>
                        <a:spcBef>
                          <a:spcPts val="0"/>
                        </a:spcBef>
                        <a:spcAft>
                          <a:spcPts val="0"/>
                        </a:spcAft>
                        <a:buClr>
                          <a:srgbClr val="FFFFFF"/>
                        </a:buClr>
                        <a:buSzPts val="600"/>
                        <a:buFont typeface="Arial"/>
                        <a:buNone/>
                      </a:pPr>
                      <a:r>
                        <a:rPr lang="fr-FR" sz="800" b="1" u="none" strike="noStrike" cap="none">
                          <a:solidFill>
                            <a:srgbClr val="FFFFFF"/>
                          </a:solidFill>
                          <a:latin typeface="Arial"/>
                          <a:ea typeface="Arial"/>
                          <a:cs typeface="Arial"/>
                          <a:sym typeface="Arial"/>
                        </a:rPr>
                        <a:t>Illectronisme</a:t>
                      </a:r>
                      <a:endParaRPr sz="700" u="none" strike="noStrike" cap="none"/>
                    </a:p>
                  </a:txBody>
                  <a:tcPr marL="44475" marR="44475" marT="31775" marB="3177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757575"/>
                    </a:solidFill>
                  </a:tcPr>
                </a:tc>
                <a:extLst>
                  <a:ext uri="{0D108BD9-81ED-4DB2-BD59-A6C34878D82A}">
                    <a16:rowId xmlns:a16="http://schemas.microsoft.com/office/drawing/2014/main" val="10000"/>
                  </a:ext>
                </a:extLst>
              </a:tr>
              <a:tr h="185450">
                <a:tc>
                  <a:txBody>
                    <a:bodyPr/>
                    <a:lstStyle/>
                    <a:p>
                      <a:pPr marL="0" marR="0" lvl="0" indent="0" algn="l" rtl="0">
                        <a:lnSpc>
                          <a:spcPct val="100000"/>
                        </a:lnSpc>
                        <a:spcBef>
                          <a:spcPts val="0"/>
                        </a:spcBef>
                        <a:spcAft>
                          <a:spcPts val="0"/>
                        </a:spcAft>
                        <a:buClr>
                          <a:srgbClr val="525457"/>
                        </a:buClr>
                        <a:buSzPts val="600"/>
                        <a:buFont typeface="Arial"/>
                        <a:buNone/>
                      </a:pPr>
                      <a:r>
                        <a:rPr lang="fr-FR" sz="800" i="1" u="none" strike="noStrike" cap="none">
                          <a:solidFill>
                            <a:srgbClr val="525457"/>
                          </a:solidFill>
                          <a:latin typeface="Arial"/>
                          <a:ea typeface="Arial"/>
                          <a:cs typeface="Arial"/>
                          <a:sym typeface="Arial"/>
                        </a:rPr>
                        <a:t>15-29 ans</a:t>
                      </a:r>
                      <a:endParaRPr sz="700" u="none" strike="noStrike" cap="none"/>
                    </a:p>
                  </a:txBody>
                  <a:tcPr marL="50800" marR="50800" marT="31775" marB="3177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1F1F1"/>
                    </a:solidFill>
                  </a:tcPr>
                </a:tc>
                <a:tc>
                  <a:txBody>
                    <a:bodyPr/>
                    <a:lstStyle/>
                    <a:p>
                      <a:pPr marL="0" marR="0" lvl="0" indent="0" algn="r" rtl="0">
                        <a:lnSpc>
                          <a:spcPct val="100000"/>
                        </a:lnSpc>
                        <a:spcBef>
                          <a:spcPts val="0"/>
                        </a:spcBef>
                        <a:spcAft>
                          <a:spcPts val="0"/>
                        </a:spcAft>
                        <a:buClr>
                          <a:srgbClr val="525457"/>
                        </a:buClr>
                        <a:buSzPts val="600"/>
                        <a:buFont typeface="Arial"/>
                        <a:buNone/>
                      </a:pPr>
                      <a:r>
                        <a:rPr lang="fr-FR" sz="800" i="1" u="none" strike="noStrike" cap="none">
                          <a:solidFill>
                            <a:srgbClr val="525457"/>
                          </a:solidFill>
                          <a:latin typeface="Arial"/>
                          <a:ea typeface="Arial"/>
                          <a:cs typeface="Arial"/>
                          <a:sym typeface="Arial"/>
                        </a:rPr>
                        <a:t>Réf.</a:t>
                      </a:r>
                      <a:endParaRPr sz="700" u="none" strike="noStrike" cap="none"/>
                    </a:p>
                  </a:txBody>
                  <a:tcPr marL="50800" marR="50800" marT="31775" marB="3177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1F1F1"/>
                    </a:solidFill>
                  </a:tcPr>
                </a:tc>
                <a:tc>
                  <a:txBody>
                    <a:bodyPr/>
                    <a:lstStyle/>
                    <a:p>
                      <a:pPr marL="0" marR="0" lvl="0" indent="0" algn="r" rtl="0">
                        <a:lnSpc>
                          <a:spcPct val="100000"/>
                        </a:lnSpc>
                        <a:spcBef>
                          <a:spcPts val="0"/>
                        </a:spcBef>
                        <a:spcAft>
                          <a:spcPts val="0"/>
                        </a:spcAft>
                        <a:buClr>
                          <a:srgbClr val="525457"/>
                        </a:buClr>
                        <a:buSzPts val="600"/>
                        <a:buFont typeface="Arial"/>
                        <a:buNone/>
                      </a:pPr>
                      <a:r>
                        <a:rPr lang="fr-FR" sz="800" i="1" u="none" strike="noStrike" cap="none">
                          <a:solidFill>
                            <a:srgbClr val="525457"/>
                          </a:solidFill>
                          <a:latin typeface="Arial"/>
                          <a:ea typeface="Arial"/>
                          <a:cs typeface="Arial"/>
                          <a:sym typeface="Arial"/>
                        </a:rPr>
                        <a:t>Réf.</a:t>
                      </a:r>
                      <a:endParaRPr sz="700" u="none" strike="noStrike" cap="none"/>
                    </a:p>
                  </a:txBody>
                  <a:tcPr marL="50800" marR="50800" marT="31775" marB="3177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1F1F1"/>
                    </a:solidFill>
                  </a:tcPr>
                </a:tc>
                <a:tc>
                  <a:txBody>
                    <a:bodyPr/>
                    <a:lstStyle/>
                    <a:p>
                      <a:pPr marL="0" marR="0" lvl="0" indent="0" algn="r" rtl="0">
                        <a:lnSpc>
                          <a:spcPct val="100000"/>
                        </a:lnSpc>
                        <a:spcBef>
                          <a:spcPts val="0"/>
                        </a:spcBef>
                        <a:spcAft>
                          <a:spcPts val="0"/>
                        </a:spcAft>
                        <a:buClr>
                          <a:srgbClr val="525457"/>
                        </a:buClr>
                        <a:buSzPts val="600"/>
                        <a:buFont typeface="Arial"/>
                        <a:buNone/>
                      </a:pPr>
                      <a:r>
                        <a:rPr lang="fr-FR" sz="800" i="1" u="none" strike="noStrike" cap="none">
                          <a:solidFill>
                            <a:srgbClr val="525457"/>
                          </a:solidFill>
                          <a:latin typeface="Arial"/>
                          <a:ea typeface="Arial"/>
                          <a:cs typeface="Arial"/>
                          <a:sym typeface="Arial"/>
                        </a:rPr>
                        <a:t>Réf.</a:t>
                      </a:r>
                      <a:endParaRPr sz="700" u="none" strike="noStrike" cap="none"/>
                    </a:p>
                  </a:txBody>
                  <a:tcPr marL="50800" marR="50800" marT="31775" marB="3177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1F1F1"/>
                    </a:solidFill>
                  </a:tcPr>
                </a:tc>
                <a:tc>
                  <a:txBody>
                    <a:bodyPr/>
                    <a:lstStyle/>
                    <a:p>
                      <a:pPr marL="0" marR="0" lvl="0" indent="0" algn="r" rtl="0">
                        <a:lnSpc>
                          <a:spcPct val="100000"/>
                        </a:lnSpc>
                        <a:spcBef>
                          <a:spcPts val="0"/>
                        </a:spcBef>
                        <a:spcAft>
                          <a:spcPts val="0"/>
                        </a:spcAft>
                        <a:buClr>
                          <a:srgbClr val="525457"/>
                        </a:buClr>
                        <a:buSzPts val="600"/>
                        <a:buFont typeface="Arial"/>
                        <a:buNone/>
                      </a:pPr>
                      <a:r>
                        <a:rPr lang="fr-FR" sz="800" i="1" u="none" strike="noStrike" cap="none">
                          <a:solidFill>
                            <a:srgbClr val="525457"/>
                          </a:solidFill>
                          <a:latin typeface="Arial"/>
                          <a:ea typeface="Arial"/>
                          <a:cs typeface="Arial"/>
                          <a:sym typeface="Arial"/>
                        </a:rPr>
                        <a:t>Réf.</a:t>
                      </a:r>
                      <a:endParaRPr sz="700" u="none" strike="noStrike" cap="none"/>
                    </a:p>
                  </a:txBody>
                  <a:tcPr marL="50800" marR="50800" marT="31775" marB="3177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1F1F1"/>
                    </a:solidFill>
                  </a:tcPr>
                </a:tc>
                <a:extLst>
                  <a:ext uri="{0D108BD9-81ED-4DB2-BD59-A6C34878D82A}">
                    <a16:rowId xmlns:a16="http://schemas.microsoft.com/office/drawing/2014/main" val="10001"/>
                  </a:ext>
                </a:extLst>
              </a:tr>
              <a:tr h="185450">
                <a:tc>
                  <a:txBody>
                    <a:bodyPr/>
                    <a:lstStyle/>
                    <a:p>
                      <a:pPr marL="0" marR="0" lvl="0" indent="0" algn="l" rtl="0">
                        <a:lnSpc>
                          <a:spcPct val="100000"/>
                        </a:lnSpc>
                        <a:spcBef>
                          <a:spcPts val="0"/>
                        </a:spcBef>
                        <a:spcAft>
                          <a:spcPts val="0"/>
                        </a:spcAft>
                        <a:buClr>
                          <a:srgbClr val="525457"/>
                        </a:buClr>
                        <a:buSzPts val="600"/>
                        <a:buFont typeface="Arial"/>
                        <a:buNone/>
                      </a:pPr>
                      <a:r>
                        <a:rPr lang="fr-FR" sz="800" u="none" strike="noStrike" cap="none">
                          <a:solidFill>
                            <a:srgbClr val="525457"/>
                          </a:solidFill>
                          <a:latin typeface="Arial"/>
                          <a:ea typeface="Arial"/>
                          <a:cs typeface="Arial"/>
                          <a:sym typeface="Arial"/>
                        </a:rPr>
                        <a:t>30-44 ans</a:t>
                      </a:r>
                      <a:endParaRPr sz="700" u="none" strike="noStrike" cap="none"/>
                    </a:p>
                  </a:txBody>
                  <a:tcPr marL="50800" marR="50800" marT="31775" marB="3177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r" rtl="0">
                        <a:lnSpc>
                          <a:spcPct val="100000"/>
                        </a:lnSpc>
                        <a:spcBef>
                          <a:spcPts val="0"/>
                        </a:spcBef>
                        <a:spcAft>
                          <a:spcPts val="0"/>
                        </a:spcAft>
                        <a:buClr>
                          <a:srgbClr val="525457"/>
                        </a:buClr>
                        <a:buSzPts val="600"/>
                        <a:buFont typeface="Arial"/>
                        <a:buNone/>
                      </a:pPr>
                      <a:r>
                        <a:rPr lang="fr-FR" sz="800" u="none" strike="noStrike" cap="none">
                          <a:solidFill>
                            <a:srgbClr val="525457"/>
                          </a:solidFill>
                          <a:latin typeface="Arial"/>
                          <a:ea typeface="Arial"/>
                          <a:cs typeface="Arial"/>
                          <a:sym typeface="Arial"/>
                        </a:rPr>
                        <a:t>1,99</a:t>
                      </a:r>
                      <a:endParaRPr sz="700" u="none" strike="noStrike" cap="none"/>
                    </a:p>
                  </a:txBody>
                  <a:tcPr marL="50800" marR="50800" marT="31775" marB="3177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r" rtl="0">
                        <a:lnSpc>
                          <a:spcPct val="100000"/>
                        </a:lnSpc>
                        <a:spcBef>
                          <a:spcPts val="0"/>
                        </a:spcBef>
                        <a:spcAft>
                          <a:spcPts val="0"/>
                        </a:spcAft>
                        <a:buClr>
                          <a:srgbClr val="525457"/>
                        </a:buClr>
                        <a:buSzPts val="600"/>
                        <a:buFont typeface="Arial"/>
                        <a:buNone/>
                      </a:pPr>
                      <a:r>
                        <a:rPr lang="fr-FR" sz="800" u="none" strike="noStrike" cap="none">
                          <a:solidFill>
                            <a:srgbClr val="525457"/>
                          </a:solidFill>
                          <a:latin typeface="Arial"/>
                          <a:ea typeface="Arial"/>
                          <a:cs typeface="Arial"/>
                          <a:sym typeface="Arial"/>
                        </a:rPr>
                        <a:t>1,36</a:t>
                      </a:r>
                      <a:endParaRPr sz="700" u="none" strike="noStrike" cap="none"/>
                    </a:p>
                  </a:txBody>
                  <a:tcPr marL="50800" marR="50800" marT="31775" marB="3177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r" rtl="0">
                        <a:lnSpc>
                          <a:spcPct val="100000"/>
                        </a:lnSpc>
                        <a:spcBef>
                          <a:spcPts val="0"/>
                        </a:spcBef>
                        <a:spcAft>
                          <a:spcPts val="0"/>
                        </a:spcAft>
                        <a:buClr>
                          <a:srgbClr val="525457"/>
                        </a:buClr>
                        <a:buSzPts val="600"/>
                        <a:buFont typeface="Arial"/>
                        <a:buNone/>
                      </a:pPr>
                      <a:r>
                        <a:rPr lang="fr-FR" sz="800" u="none" strike="noStrike" cap="none">
                          <a:solidFill>
                            <a:srgbClr val="525457"/>
                          </a:solidFill>
                          <a:latin typeface="Arial"/>
                          <a:ea typeface="Arial"/>
                          <a:cs typeface="Arial"/>
                          <a:sym typeface="Arial"/>
                        </a:rPr>
                        <a:t>1,80</a:t>
                      </a:r>
                      <a:endParaRPr sz="700" u="none" strike="noStrike" cap="none"/>
                    </a:p>
                  </a:txBody>
                  <a:tcPr marL="50800" marR="50800" marT="31775" marB="3177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r" rtl="0">
                        <a:lnSpc>
                          <a:spcPct val="100000"/>
                        </a:lnSpc>
                        <a:spcBef>
                          <a:spcPts val="0"/>
                        </a:spcBef>
                        <a:spcAft>
                          <a:spcPts val="0"/>
                        </a:spcAft>
                        <a:buClr>
                          <a:srgbClr val="525457"/>
                        </a:buClr>
                        <a:buSzPts val="600"/>
                        <a:buFont typeface="Arial"/>
                        <a:buNone/>
                      </a:pPr>
                      <a:r>
                        <a:rPr lang="fr-FR" sz="800" u="none" strike="noStrike" cap="none">
                          <a:solidFill>
                            <a:srgbClr val="525457"/>
                          </a:solidFill>
                          <a:latin typeface="Arial"/>
                          <a:ea typeface="Arial"/>
                          <a:cs typeface="Arial"/>
                          <a:sym typeface="Arial"/>
                        </a:rPr>
                        <a:t>1,44</a:t>
                      </a:r>
                      <a:endParaRPr sz="700" u="none" strike="noStrike" cap="none"/>
                    </a:p>
                  </a:txBody>
                  <a:tcPr marL="50800" marR="50800" marT="31775" marB="3177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185450">
                <a:tc>
                  <a:txBody>
                    <a:bodyPr/>
                    <a:lstStyle/>
                    <a:p>
                      <a:pPr marL="0" marR="0" lvl="0" indent="0" algn="l" rtl="0">
                        <a:lnSpc>
                          <a:spcPct val="100000"/>
                        </a:lnSpc>
                        <a:spcBef>
                          <a:spcPts val="0"/>
                        </a:spcBef>
                        <a:spcAft>
                          <a:spcPts val="0"/>
                        </a:spcAft>
                        <a:buClr>
                          <a:srgbClr val="525457"/>
                        </a:buClr>
                        <a:buSzPts val="600"/>
                        <a:buFont typeface="Arial"/>
                        <a:buNone/>
                      </a:pPr>
                      <a:r>
                        <a:rPr lang="fr-FR" sz="800" u="none" strike="noStrike" cap="none">
                          <a:solidFill>
                            <a:srgbClr val="525457"/>
                          </a:solidFill>
                          <a:latin typeface="Arial"/>
                          <a:ea typeface="Arial"/>
                          <a:cs typeface="Arial"/>
                          <a:sym typeface="Arial"/>
                        </a:rPr>
                        <a:t>45-59 ans</a:t>
                      </a:r>
                      <a:endParaRPr sz="700" u="none" strike="noStrike" cap="none"/>
                    </a:p>
                  </a:txBody>
                  <a:tcPr marL="50800" marR="50800" marT="31775" marB="3177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1F1F1"/>
                    </a:solidFill>
                  </a:tcPr>
                </a:tc>
                <a:tc>
                  <a:txBody>
                    <a:bodyPr/>
                    <a:lstStyle/>
                    <a:p>
                      <a:pPr marL="0" marR="0" lvl="0" indent="0" algn="r" rtl="0">
                        <a:lnSpc>
                          <a:spcPct val="100000"/>
                        </a:lnSpc>
                        <a:spcBef>
                          <a:spcPts val="0"/>
                        </a:spcBef>
                        <a:spcAft>
                          <a:spcPts val="0"/>
                        </a:spcAft>
                        <a:buClr>
                          <a:srgbClr val="525457"/>
                        </a:buClr>
                        <a:buSzPts val="600"/>
                        <a:buFont typeface="Arial"/>
                        <a:buNone/>
                      </a:pPr>
                      <a:r>
                        <a:rPr lang="fr-FR" sz="800" u="none" strike="noStrike" cap="none">
                          <a:solidFill>
                            <a:srgbClr val="525457"/>
                          </a:solidFill>
                          <a:latin typeface="Arial"/>
                          <a:ea typeface="Arial"/>
                          <a:cs typeface="Arial"/>
                          <a:sym typeface="Arial"/>
                        </a:rPr>
                        <a:t>2,68</a:t>
                      </a:r>
                      <a:endParaRPr sz="700" u="none" strike="noStrike" cap="none"/>
                    </a:p>
                  </a:txBody>
                  <a:tcPr marL="50800" marR="50800" marT="31775" marB="3177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1F1F1"/>
                    </a:solidFill>
                  </a:tcPr>
                </a:tc>
                <a:tc>
                  <a:txBody>
                    <a:bodyPr/>
                    <a:lstStyle/>
                    <a:p>
                      <a:pPr marL="0" marR="0" lvl="0" indent="0" algn="r" rtl="0">
                        <a:lnSpc>
                          <a:spcPct val="100000"/>
                        </a:lnSpc>
                        <a:spcBef>
                          <a:spcPts val="0"/>
                        </a:spcBef>
                        <a:spcAft>
                          <a:spcPts val="0"/>
                        </a:spcAft>
                        <a:buClr>
                          <a:srgbClr val="525457"/>
                        </a:buClr>
                        <a:buSzPts val="600"/>
                        <a:buFont typeface="Arial"/>
                        <a:buNone/>
                      </a:pPr>
                      <a:r>
                        <a:rPr lang="fr-FR" sz="800" u="none" strike="noStrike" cap="none">
                          <a:solidFill>
                            <a:srgbClr val="525457"/>
                          </a:solidFill>
                          <a:latin typeface="Arial"/>
                          <a:ea typeface="Arial"/>
                          <a:cs typeface="Arial"/>
                          <a:sym typeface="Arial"/>
                        </a:rPr>
                        <a:t>2,90</a:t>
                      </a:r>
                      <a:endParaRPr sz="700" u="none" strike="noStrike" cap="none"/>
                    </a:p>
                  </a:txBody>
                  <a:tcPr marL="50800" marR="50800" marT="31775" marB="3177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1F1F1"/>
                    </a:solidFill>
                  </a:tcPr>
                </a:tc>
                <a:tc>
                  <a:txBody>
                    <a:bodyPr/>
                    <a:lstStyle/>
                    <a:p>
                      <a:pPr marL="0" marR="0" lvl="0" indent="0" algn="r" rtl="0">
                        <a:lnSpc>
                          <a:spcPct val="100000"/>
                        </a:lnSpc>
                        <a:spcBef>
                          <a:spcPts val="0"/>
                        </a:spcBef>
                        <a:spcAft>
                          <a:spcPts val="0"/>
                        </a:spcAft>
                        <a:buClr>
                          <a:srgbClr val="525457"/>
                        </a:buClr>
                        <a:buSzPts val="600"/>
                        <a:buFont typeface="Arial"/>
                        <a:buNone/>
                      </a:pPr>
                      <a:r>
                        <a:rPr lang="fr-FR" sz="800" u="none" strike="noStrike" cap="none">
                          <a:solidFill>
                            <a:srgbClr val="525457"/>
                          </a:solidFill>
                          <a:latin typeface="Arial"/>
                          <a:ea typeface="Arial"/>
                          <a:cs typeface="Arial"/>
                          <a:sym typeface="Arial"/>
                        </a:rPr>
                        <a:t>2,30</a:t>
                      </a:r>
                      <a:endParaRPr sz="700" u="none" strike="noStrike" cap="none"/>
                    </a:p>
                  </a:txBody>
                  <a:tcPr marL="50800" marR="50800" marT="31775" marB="3177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1F1F1"/>
                    </a:solidFill>
                  </a:tcPr>
                </a:tc>
                <a:tc>
                  <a:txBody>
                    <a:bodyPr/>
                    <a:lstStyle/>
                    <a:p>
                      <a:pPr marL="0" marR="0" lvl="0" indent="0" algn="r" rtl="0">
                        <a:lnSpc>
                          <a:spcPct val="100000"/>
                        </a:lnSpc>
                        <a:spcBef>
                          <a:spcPts val="0"/>
                        </a:spcBef>
                        <a:spcAft>
                          <a:spcPts val="0"/>
                        </a:spcAft>
                        <a:buClr>
                          <a:srgbClr val="525457"/>
                        </a:buClr>
                        <a:buSzPts val="600"/>
                        <a:buFont typeface="Arial"/>
                        <a:buNone/>
                      </a:pPr>
                      <a:r>
                        <a:rPr lang="fr-FR" sz="800" u="none" strike="noStrike" cap="none">
                          <a:solidFill>
                            <a:srgbClr val="525457"/>
                          </a:solidFill>
                          <a:latin typeface="Arial"/>
                          <a:ea typeface="Arial"/>
                          <a:cs typeface="Arial"/>
                          <a:sym typeface="Arial"/>
                        </a:rPr>
                        <a:t>3,12</a:t>
                      </a:r>
                      <a:endParaRPr sz="700" u="none" strike="noStrike" cap="none"/>
                    </a:p>
                  </a:txBody>
                  <a:tcPr marL="50800" marR="50800" marT="31775" marB="3177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1F1F1"/>
                    </a:solidFill>
                  </a:tcPr>
                </a:tc>
                <a:extLst>
                  <a:ext uri="{0D108BD9-81ED-4DB2-BD59-A6C34878D82A}">
                    <a16:rowId xmlns:a16="http://schemas.microsoft.com/office/drawing/2014/main" val="10003"/>
                  </a:ext>
                </a:extLst>
              </a:tr>
              <a:tr h="185450">
                <a:tc>
                  <a:txBody>
                    <a:bodyPr/>
                    <a:lstStyle/>
                    <a:p>
                      <a:pPr marL="0" marR="0" lvl="0" indent="0" algn="l" rtl="0">
                        <a:lnSpc>
                          <a:spcPct val="100000"/>
                        </a:lnSpc>
                        <a:spcBef>
                          <a:spcPts val="0"/>
                        </a:spcBef>
                        <a:spcAft>
                          <a:spcPts val="0"/>
                        </a:spcAft>
                        <a:buClr>
                          <a:srgbClr val="525457"/>
                        </a:buClr>
                        <a:buSzPts val="600"/>
                        <a:buFont typeface="Arial"/>
                        <a:buNone/>
                      </a:pPr>
                      <a:r>
                        <a:rPr lang="fr-FR" sz="800" u="none" strike="noStrike" cap="none">
                          <a:solidFill>
                            <a:srgbClr val="525457"/>
                          </a:solidFill>
                          <a:latin typeface="Arial"/>
                          <a:ea typeface="Arial"/>
                          <a:cs typeface="Arial"/>
                          <a:sym typeface="Arial"/>
                        </a:rPr>
                        <a:t>60-74 ans</a:t>
                      </a:r>
                      <a:endParaRPr sz="700" u="none" strike="noStrike" cap="none"/>
                    </a:p>
                  </a:txBody>
                  <a:tcPr marL="50800" marR="50800" marT="31775" marB="3177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r" rtl="0">
                        <a:lnSpc>
                          <a:spcPct val="100000"/>
                        </a:lnSpc>
                        <a:spcBef>
                          <a:spcPts val="0"/>
                        </a:spcBef>
                        <a:spcAft>
                          <a:spcPts val="0"/>
                        </a:spcAft>
                        <a:buClr>
                          <a:srgbClr val="525457"/>
                        </a:buClr>
                        <a:buSzPts val="600"/>
                        <a:buFont typeface="Arial"/>
                        <a:buNone/>
                      </a:pPr>
                      <a:r>
                        <a:rPr lang="fr-FR" sz="800" u="none" strike="noStrike" cap="none">
                          <a:solidFill>
                            <a:srgbClr val="525457"/>
                          </a:solidFill>
                          <a:latin typeface="Arial"/>
                          <a:ea typeface="Arial"/>
                          <a:cs typeface="Arial"/>
                          <a:sym typeface="Arial"/>
                        </a:rPr>
                        <a:t>2,96</a:t>
                      </a:r>
                      <a:endParaRPr sz="700" u="none" strike="noStrike" cap="none"/>
                    </a:p>
                  </a:txBody>
                  <a:tcPr marL="50800" marR="50800" marT="31775" marB="3177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r" rtl="0">
                        <a:lnSpc>
                          <a:spcPct val="100000"/>
                        </a:lnSpc>
                        <a:spcBef>
                          <a:spcPts val="0"/>
                        </a:spcBef>
                        <a:spcAft>
                          <a:spcPts val="0"/>
                        </a:spcAft>
                        <a:buClr>
                          <a:srgbClr val="525457"/>
                        </a:buClr>
                        <a:buSzPts val="600"/>
                        <a:buFont typeface="Arial"/>
                        <a:buNone/>
                      </a:pPr>
                      <a:r>
                        <a:rPr lang="fr-FR" sz="800" u="none" strike="noStrike" cap="none">
                          <a:solidFill>
                            <a:srgbClr val="525457"/>
                          </a:solidFill>
                          <a:latin typeface="Arial"/>
                          <a:ea typeface="Arial"/>
                          <a:cs typeface="Arial"/>
                          <a:sym typeface="Arial"/>
                        </a:rPr>
                        <a:t>4,84</a:t>
                      </a:r>
                      <a:endParaRPr sz="700" u="none" strike="noStrike" cap="none"/>
                    </a:p>
                  </a:txBody>
                  <a:tcPr marL="50800" marR="50800" marT="31775" marB="3177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r" rtl="0">
                        <a:lnSpc>
                          <a:spcPct val="100000"/>
                        </a:lnSpc>
                        <a:spcBef>
                          <a:spcPts val="0"/>
                        </a:spcBef>
                        <a:spcAft>
                          <a:spcPts val="0"/>
                        </a:spcAft>
                        <a:buClr>
                          <a:srgbClr val="525457"/>
                        </a:buClr>
                        <a:buSzPts val="600"/>
                        <a:buFont typeface="Arial"/>
                        <a:buNone/>
                      </a:pPr>
                      <a:r>
                        <a:rPr lang="fr-FR" sz="800" u="none" strike="noStrike" cap="none">
                          <a:solidFill>
                            <a:srgbClr val="525457"/>
                          </a:solidFill>
                          <a:latin typeface="Arial"/>
                          <a:ea typeface="Arial"/>
                          <a:cs typeface="Arial"/>
                          <a:sym typeface="Arial"/>
                        </a:rPr>
                        <a:t>2,77</a:t>
                      </a:r>
                      <a:endParaRPr sz="700" u="none" strike="noStrike" cap="none"/>
                    </a:p>
                  </a:txBody>
                  <a:tcPr marL="50800" marR="50800" marT="31775" marB="3177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r" rtl="0">
                        <a:lnSpc>
                          <a:spcPct val="100000"/>
                        </a:lnSpc>
                        <a:spcBef>
                          <a:spcPts val="0"/>
                        </a:spcBef>
                        <a:spcAft>
                          <a:spcPts val="0"/>
                        </a:spcAft>
                        <a:buClr>
                          <a:srgbClr val="525457"/>
                        </a:buClr>
                        <a:buSzPts val="600"/>
                        <a:buFont typeface="Arial"/>
                        <a:buNone/>
                      </a:pPr>
                      <a:r>
                        <a:rPr lang="fr-FR" sz="800" u="none" strike="noStrike" cap="none">
                          <a:solidFill>
                            <a:srgbClr val="525457"/>
                          </a:solidFill>
                          <a:latin typeface="Arial"/>
                          <a:ea typeface="Arial"/>
                          <a:cs typeface="Arial"/>
                          <a:sym typeface="Arial"/>
                        </a:rPr>
                        <a:t>4,92</a:t>
                      </a:r>
                      <a:endParaRPr sz="700" u="none" strike="noStrike" cap="none"/>
                    </a:p>
                  </a:txBody>
                  <a:tcPr marL="50800" marR="50800" marT="31775" marB="3177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r h="307375">
                <a:tc>
                  <a:txBody>
                    <a:bodyPr/>
                    <a:lstStyle/>
                    <a:p>
                      <a:pPr marL="0" marR="0" lvl="0" indent="0" algn="l" rtl="0">
                        <a:lnSpc>
                          <a:spcPct val="100000"/>
                        </a:lnSpc>
                        <a:spcBef>
                          <a:spcPts val="0"/>
                        </a:spcBef>
                        <a:spcAft>
                          <a:spcPts val="0"/>
                        </a:spcAft>
                        <a:buClr>
                          <a:srgbClr val="525457"/>
                        </a:buClr>
                        <a:buSzPts val="600"/>
                        <a:buFont typeface="Arial"/>
                        <a:buNone/>
                      </a:pPr>
                      <a:r>
                        <a:rPr lang="fr-FR" sz="800" u="none" strike="noStrike" cap="none">
                          <a:solidFill>
                            <a:srgbClr val="525457"/>
                          </a:solidFill>
                          <a:latin typeface="Arial"/>
                          <a:ea typeface="Arial"/>
                          <a:cs typeface="Arial"/>
                          <a:sym typeface="Arial"/>
                        </a:rPr>
                        <a:t>75 ans ou plus</a:t>
                      </a:r>
                      <a:endParaRPr sz="700" u="none" strike="noStrike" cap="none"/>
                    </a:p>
                  </a:txBody>
                  <a:tcPr marL="50800" marR="50800" marT="31775" marB="3177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1F1F1"/>
                    </a:solidFill>
                  </a:tcPr>
                </a:tc>
                <a:tc>
                  <a:txBody>
                    <a:bodyPr/>
                    <a:lstStyle/>
                    <a:p>
                      <a:pPr marL="0" marR="0" lvl="0" indent="0" algn="r" rtl="0">
                        <a:lnSpc>
                          <a:spcPct val="100000"/>
                        </a:lnSpc>
                        <a:spcBef>
                          <a:spcPts val="0"/>
                        </a:spcBef>
                        <a:spcAft>
                          <a:spcPts val="0"/>
                        </a:spcAft>
                        <a:buClr>
                          <a:srgbClr val="525457"/>
                        </a:buClr>
                        <a:buSzPts val="600"/>
                        <a:buFont typeface="Arial"/>
                        <a:buNone/>
                      </a:pPr>
                      <a:r>
                        <a:rPr lang="fr-FR" sz="800" u="none" strike="noStrike" cap="none">
                          <a:solidFill>
                            <a:srgbClr val="525457"/>
                          </a:solidFill>
                          <a:latin typeface="Arial"/>
                          <a:ea typeface="Arial"/>
                          <a:cs typeface="Arial"/>
                          <a:sym typeface="Arial"/>
                        </a:rPr>
                        <a:t>6,43</a:t>
                      </a:r>
                      <a:endParaRPr sz="700" u="none" strike="noStrike" cap="none"/>
                    </a:p>
                  </a:txBody>
                  <a:tcPr marL="50800" marR="50800" marT="31775" marB="3177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1F1F1"/>
                    </a:solidFill>
                  </a:tcPr>
                </a:tc>
                <a:tc>
                  <a:txBody>
                    <a:bodyPr/>
                    <a:lstStyle/>
                    <a:p>
                      <a:pPr marL="0" marR="0" lvl="0" indent="0" algn="r" rtl="0">
                        <a:lnSpc>
                          <a:spcPct val="100000"/>
                        </a:lnSpc>
                        <a:spcBef>
                          <a:spcPts val="0"/>
                        </a:spcBef>
                        <a:spcAft>
                          <a:spcPts val="0"/>
                        </a:spcAft>
                        <a:buClr>
                          <a:srgbClr val="525457"/>
                        </a:buClr>
                        <a:buSzPts val="600"/>
                        <a:buFont typeface="Arial"/>
                        <a:buNone/>
                      </a:pPr>
                      <a:r>
                        <a:rPr lang="fr-FR" sz="800" u="none" strike="noStrike" cap="none">
                          <a:solidFill>
                            <a:srgbClr val="525457"/>
                          </a:solidFill>
                          <a:latin typeface="Arial"/>
                          <a:ea typeface="Arial"/>
                          <a:cs typeface="Arial"/>
                          <a:sym typeface="Arial"/>
                        </a:rPr>
                        <a:t>9,07</a:t>
                      </a:r>
                      <a:endParaRPr sz="700" u="none" strike="noStrike" cap="none"/>
                    </a:p>
                  </a:txBody>
                  <a:tcPr marL="50800" marR="50800" marT="31775" marB="3177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1F1F1"/>
                    </a:solidFill>
                  </a:tcPr>
                </a:tc>
                <a:tc>
                  <a:txBody>
                    <a:bodyPr/>
                    <a:lstStyle/>
                    <a:p>
                      <a:pPr marL="0" marR="0" lvl="0" indent="0" algn="r" rtl="0">
                        <a:lnSpc>
                          <a:spcPct val="100000"/>
                        </a:lnSpc>
                        <a:spcBef>
                          <a:spcPts val="0"/>
                        </a:spcBef>
                        <a:spcAft>
                          <a:spcPts val="0"/>
                        </a:spcAft>
                        <a:buClr>
                          <a:srgbClr val="525457"/>
                        </a:buClr>
                        <a:buSzPts val="600"/>
                        <a:buFont typeface="Arial"/>
                        <a:buNone/>
                      </a:pPr>
                      <a:r>
                        <a:rPr lang="fr-FR" sz="800" u="none" strike="noStrike" cap="none">
                          <a:solidFill>
                            <a:srgbClr val="525457"/>
                          </a:solidFill>
                          <a:latin typeface="Arial"/>
                          <a:ea typeface="Arial"/>
                          <a:cs typeface="Arial"/>
                          <a:sym typeface="Arial"/>
                        </a:rPr>
                        <a:t>3,10</a:t>
                      </a:r>
                      <a:endParaRPr sz="700" u="none" strike="noStrike" cap="none"/>
                    </a:p>
                  </a:txBody>
                  <a:tcPr marL="50800" marR="50800" marT="31775" marB="3177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1F1F1"/>
                    </a:solidFill>
                  </a:tcPr>
                </a:tc>
                <a:tc>
                  <a:txBody>
                    <a:bodyPr/>
                    <a:lstStyle/>
                    <a:p>
                      <a:pPr marL="0" marR="0" lvl="0" indent="0" algn="r" rtl="0">
                        <a:lnSpc>
                          <a:spcPct val="100000"/>
                        </a:lnSpc>
                        <a:spcBef>
                          <a:spcPts val="0"/>
                        </a:spcBef>
                        <a:spcAft>
                          <a:spcPts val="0"/>
                        </a:spcAft>
                        <a:buClr>
                          <a:srgbClr val="525457"/>
                        </a:buClr>
                        <a:buSzPts val="600"/>
                        <a:buFont typeface="Arial"/>
                        <a:buNone/>
                      </a:pPr>
                      <a:r>
                        <a:rPr lang="fr-FR" sz="800" u="none" strike="noStrike" cap="none">
                          <a:solidFill>
                            <a:srgbClr val="525457"/>
                          </a:solidFill>
                          <a:latin typeface="Arial"/>
                          <a:ea typeface="Arial"/>
                          <a:cs typeface="Arial"/>
                          <a:sym typeface="Arial"/>
                        </a:rPr>
                        <a:t>8,81</a:t>
                      </a:r>
                      <a:endParaRPr sz="700" u="none" strike="noStrike" cap="none"/>
                    </a:p>
                  </a:txBody>
                  <a:tcPr marL="50800" marR="50800" marT="31775" marB="3177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1F1F1"/>
                    </a:solidFill>
                  </a:tcPr>
                </a:tc>
                <a:extLst>
                  <a:ext uri="{0D108BD9-81ED-4DB2-BD59-A6C34878D82A}">
                    <a16:rowId xmlns:a16="http://schemas.microsoft.com/office/drawing/2014/main" val="10005"/>
                  </a:ext>
                </a:extLst>
              </a:tr>
              <a:tr h="144825">
                <a:tc>
                  <a:txBody>
                    <a:bodyPr/>
                    <a:lstStyle/>
                    <a:p>
                      <a:pPr marL="0" marR="0" lvl="0" indent="0" algn="l" rtl="0">
                        <a:lnSpc>
                          <a:spcPct val="100000"/>
                        </a:lnSpc>
                        <a:spcBef>
                          <a:spcPts val="0"/>
                        </a:spcBef>
                        <a:spcAft>
                          <a:spcPts val="0"/>
                        </a:spcAft>
                        <a:buClr>
                          <a:schemeClr val="dk1"/>
                        </a:buClr>
                        <a:buSzPts val="400"/>
                        <a:buFont typeface="Helvetica Neue"/>
                        <a:buNone/>
                      </a:pPr>
                      <a:endParaRPr sz="500" u="none" strike="noStrike" cap="none"/>
                    </a:p>
                  </a:txBody>
                  <a:tcPr marL="50800" marR="50800" marT="31775" marB="3177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400"/>
                        <a:buFont typeface="Helvetica Neue"/>
                        <a:buNone/>
                      </a:pPr>
                      <a:endParaRPr sz="500" u="none" strike="noStrike" cap="none"/>
                    </a:p>
                  </a:txBody>
                  <a:tcPr marL="25400" marR="25400" marT="25400" marB="254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400"/>
                        <a:buFont typeface="Helvetica Neue"/>
                        <a:buNone/>
                      </a:pPr>
                      <a:endParaRPr sz="500" u="none" strike="noStrike" cap="none"/>
                    </a:p>
                  </a:txBody>
                  <a:tcPr marL="25400" marR="25400" marT="25400" marB="254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400"/>
                        <a:buFont typeface="Helvetica Neue"/>
                        <a:buNone/>
                      </a:pPr>
                      <a:endParaRPr sz="500" u="none" strike="noStrike" cap="none"/>
                    </a:p>
                  </a:txBody>
                  <a:tcPr marL="25400" marR="25400" marT="25400" marB="254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400"/>
                        <a:buFont typeface="Helvetica Neue"/>
                        <a:buNone/>
                      </a:pPr>
                      <a:endParaRPr sz="500" u="none" strike="noStrike" cap="none"/>
                    </a:p>
                  </a:txBody>
                  <a:tcPr marL="25400" marR="25400" marT="25400" marB="254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185450">
                <a:tc>
                  <a:txBody>
                    <a:bodyPr/>
                    <a:lstStyle/>
                    <a:p>
                      <a:pPr marL="0" marR="0" lvl="0" indent="0" algn="l" rtl="0">
                        <a:lnSpc>
                          <a:spcPct val="100000"/>
                        </a:lnSpc>
                        <a:spcBef>
                          <a:spcPts val="0"/>
                        </a:spcBef>
                        <a:spcAft>
                          <a:spcPts val="0"/>
                        </a:spcAft>
                        <a:buClr>
                          <a:srgbClr val="525457"/>
                        </a:buClr>
                        <a:buSzPts val="600"/>
                        <a:buFont typeface="Arial"/>
                        <a:buNone/>
                      </a:pPr>
                      <a:r>
                        <a:rPr lang="fr-FR" sz="800" i="1" u="none" strike="noStrike" cap="none">
                          <a:solidFill>
                            <a:srgbClr val="525457"/>
                          </a:solidFill>
                          <a:latin typeface="Arial"/>
                          <a:ea typeface="Arial"/>
                          <a:cs typeface="Arial"/>
                          <a:sym typeface="Arial"/>
                        </a:rPr>
                        <a:t>Femmes</a:t>
                      </a:r>
                      <a:endParaRPr sz="700" u="none" strike="noStrike" cap="none"/>
                    </a:p>
                  </a:txBody>
                  <a:tcPr marL="50800" marR="50800" marT="31775" marB="3177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1F1F1"/>
                    </a:solidFill>
                  </a:tcPr>
                </a:tc>
                <a:tc>
                  <a:txBody>
                    <a:bodyPr/>
                    <a:lstStyle/>
                    <a:p>
                      <a:pPr marL="0" marR="0" lvl="0" indent="0" algn="r" rtl="0">
                        <a:lnSpc>
                          <a:spcPct val="100000"/>
                        </a:lnSpc>
                        <a:spcBef>
                          <a:spcPts val="0"/>
                        </a:spcBef>
                        <a:spcAft>
                          <a:spcPts val="0"/>
                        </a:spcAft>
                        <a:buClr>
                          <a:srgbClr val="525457"/>
                        </a:buClr>
                        <a:buSzPts val="600"/>
                        <a:buFont typeface="Arial"/>
                        <a:buNone/>
                      </a:pPr>
                      <a:r>
                        <a:rPr lang="fr-FR" sz="800" i="1" u="none" strike="noStrike" cap="none">
                          <a:solidFill>
                            <a:srgbClr val="525457"/>
                          </a:solidFill>
                          <a:latin typeface="Arial"/>
                          <a:ea typeface="Arial"/>
                          <a:cs typeface="Arial"/>
                          <a:sym typeface="Arial"/>
                        </a:rPr>
                        <a:t>Réf.</a:t>
                      </a:r>
                      <a:endParaRPr sz="700" u="none" strike="noStrike" cap="none"/>
                    </a:p>
                  </a:txBody>
                  <a:tcPr marL="50800" marR="50800" marT="31775" marB="3177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1F1F1"/>
                    </a:solidFill>
                  </a:tcPr>
                </a:tc>
                <a:tc>
                  <a:txBody>
                    <a:bodyPr/>
                    <a:lstStyle/>
                    <a:p>
                      <a:pPr marL="0" marR="0" lvl="0" indent="0" algn="r" rtl="0">
                        <a:lnSpc>
                          <a:spcPct val="100000"/>
                        </a:lnSpc>
                        <a:spcBef>
                          <a:spcPts val="0"/>
                        </a:spcBef>
                        <a:spcAft>
                          <a:spcPts val="0"/>
                        </a:spcAft>
                        <a:buClr>
                          <a:srgbClr val="525457"/>
                        </a:buClr>
                        <a:buSzPts val="600"/>
                        <a:buFont typeface="Arial"/>
                        <a:buNone/>
                      </a:pPr>
                      <a:r>
                        <a:rPr lang="fr-FR" sz="800" i="1" u="none" strike="noStrike" cap="none">
                          <a:solidFill>
                            <a:srgbClr val="525457"/>
                          </a:solidFill>
                          <a:latin typeface="Arial"/>
                          <a:ea typeface="Arial"/>
                          <a:cs typeface="Arial"/>
                          <a:sym typeface="Arial"/>
                        </a:rPr>
                        <a:t>Réf.</a:t>
                      </a:r>
                      <a:endParaRPr sz="700" u="none" strike="noStrike" cap="none"/>
                    </a:p>
                  </a:txBody>
                  <a:tcPr marL="50800" marR="50800" marT="31775" marB="3177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1F1F1"/>
                    </a:solidFill>
                  </a:tcPr>
                </a:tc>
                <a:tc>
                  <a:txBody>
                    <a:bodyPr/>
                    <a:lstStyle/>
                    <a:p>
                      <a:pPr marL="0" marR="0" lvl="0" indent="0" algn="r" rtl="0">
                        <a:lnSpc>
                          <a:spcPct val="100000"/>
                        </a:lnSpc>
                        <a:spcBef>
                          <a:spcPts val="0"/>
                        </a:spcBef>
                        <a:spcAft>
                          <a:spcPts val="0"/>
                        </a:spcAft>
                        <a:buClr>
                          <a:srgbClr val="525457"/>
                        </a:buClr>
                        <a:buSzPts val="600"/>
                        <a:buFont typeface="Arial"/>
                        <a:buNone/>
                      </a:pPr>
                      <a:r>
                        <a:rPr lang="fr-FR" sz="800" i="1" u="none" strike="noStrike" cap="none">
                          <a:solidFill>
                            <a:srgbClr val="525457"/>
                          </a:solidFill>
                          <a:latin typeface="Arial"/>
                          <a:ea typeface="Arial"/>
                          <a:cs typeface="Arial"/>
                          <a:sym typeface="Arial"/>
                        </a:rPr>
                        <a:t>Réf.</a:t>
                      </a:r>
                      <a:endParaRPr sz="700" u="none" strike="noStrike" cap="none"/>
                    </a:p>
                  </a:txBody>
                  <a:tcPr marL="50800" marR="50800" marT="31775" marB="3177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1F1F1"/>
                    </a:solidFill>
                  </a:tcPr>
                </a:tc>
                <a:tc>
                  <a:txBody>
                    <a:bodyPr/>
                    <a:lstStyle/>
                    <a:p>
                      <a:pPr marL="0" marR="0" lvl="0" indent="0" algn="r" rtl="0">
                        <a:lnSpc>
                          <a:spcPct val="100000"/>
                        </a:lnSpc>
                        <a:spcBef>
                          <a:spcPts val="0"/>
                        </a:spcBef>
                        <a:spcAft>
                          <a:spcPts val="0"/>
                        </a:spcAft>
                        <a:buClr>
                          <a:srgbClr val="525457"/>
                        </a:buClr>
                        <a:buSzPts val="600"/>
                        <a:buFont typeface="Arial"/>
                        <a:buNone/>
                      </a:pPr>
                      <a:r>
                        <a:rPr lang="fr-FR" sz="800" i="1" u="none" strike="noStrike" cap="none">
                          <a:solidFill>
                            <a:srgbClr val="525457"/>
                          </a:solidFill>
                          <a:latin typeface="Arial"/>
                          <a:ea typeface="Arial"/>
                          <a:cs typeface="Arial"/>
                          <a:sym typeface="Arial"/>
                        </a:rPr>
                        <a:t>Réf.</a:t>
                      </a:r>
                      <a:endParaRPr sz="700" u="none" strike="noStrike" cap="none"/>
                    </a:p>
                  </a:txBody>
                  <a:tcPr marL="50800" marR="50800" marT="31775" marB="3177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1F1F1"/>
                    </a:solidFill>
                  </a:tcPr>
                </a:tc>
                <a:extLst>
                  <a:ext uri="{0D108BD9-81ED-4DB2-BD59-A6C34878D82A}">
                    <a16:rowId xmlns:a16="http://schemas.microsoft.com/office/drawing/2014/main" val="10007"/>
                  </a:ext>
                </a:extLst>
              </a:tr>
              <a:tr h="185450">
                <a:tc>
                  <a:txBody>
                    <a:bodyPr/>
                    <a:lstStyle/>
                    <a:p>
                      <a:pPr marL="0" marR="0" lvl="0" indent="0" algn="l" rtl="0">
                        <a:lnSpc>
                          <a:spcPct val="100000"/>
                        </a:lnSpc>
                        <a:spcBef>
                          <a:spcPts val="0"/>
                        </a:spcBef>
                        <a:spcAft>
                          <a:spcPts val="0"/>
                        </a:spcAft>
                        <a:buClr>
                          <a:srgbClr val="525457"/>
                        </a:buClr>
                        <a:buSzPts val="600"/>
                        <a:buFont typeface="Arial"/>
                        <a:buNone/>
                      </a:pPr>
                      <a:r>
                        <a:rPr lang="fr-FR" sz="800" u="none" strike="noStrike" cap="none">
                          <a:solidFill>
                            <a:srgbClr val="525457"/>
                          </a:solidFill>
                          <a:latin typeface="Arial"/>
                          <a:ea typeface="Arial"/>
                          <a:cs typeface="Arial"/>
                          <a:sym typeface="Arial"/>
                        </a:rPr>
                        <a:t>Hommes</a:t>
                      </a:r>
                      <a:endParaRPr sz="700" u="none" strike="noStrike" cap="none"/>
                    </a:p>
                  </a:txBody>
                  <a:tcPr marL="50800" marR="50800" marT="31775" marB="3177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r" rtl="0">
                        <a:lnSpc>
                          <a:spcPct val="100000"/>
                        </a:lnSpc>
                        <a:spcBef>
                          <a:spcPts val="0"/>
                        </a:spcBef>
                        <a:spcAft>
                          <a:spcPts val="0"/>
                        </a:spcAft>
                        <a:buClr>
                          <a:srgbClr val="525457"/>
                        </a:buClr>
                        <a:buSzPts val="600"/>
                        <a:buFont typeface="Arial"/>
                        <a:buNone/>
                      </a:pPr>
                      <a:r>
                        <a:rPr lang="fr-FR" sz="800" u="none" strike="noStrike" cap="none">
                          <a:solidFill>
                            <a:srgbClr val="525457"/>
                          </a:solidFill>
                          <a:latin typeface="Arial"/>
                          <a:ea typeface="Arial"/>
                          <a:cs typeface="Arial"/>
                          <a:sym typeface="Arial"/>
                        </a:rPr>
                        <a:t>1,24</a:t>
                      </a:r>
                      <a:endParaRPr sz="700" u="none" strike="noStrike" cap="none"/>
                    </a:p>
                  </a:txBody>
                  <a:tcPr marL="50800" marR="50800" marT="31775" marB="3177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r" rtl="0">
                        <a:lnSpc>
                          <a:spcPct val="100000"/>
                        </a:lnSpc>
                        <a:spcBef>
                          <a:spcPts val="0"/>
                        </a:spcBef>
                        <a:spcAft>
                          <a:spcPts val="0"/>
                        </a:spcAft>
                        <a:buClr>
                          <a:srgbClr val="525457"/>
                        </a:buClr>
                        <a:buSzPts val="600"/>
                        <a:buFont typeface="Arial"/>
                        <a:buNone/>
                      </a:pPr>
                      <a:r>
                        <a:rPr lang="fr-FR" sz="800" u="none" strike="noStrike" cap="none">
                          <a:solidFill>
                            <a:srgbClr val="525457"/>
                          </a:solidFill>
                          <a:latin typeface="Arial"/>
                          <a:ea typeface="Arial"/>
                          <a:cs typeface="Arial"/>
                          <a:sym typeface="Arial"/>
                        </a:rPr>
                        <a:t>1,14</a:t>
                      </a:r>
                      <a:endParaRPr sz="700" u="none" strike="noStrike" cap="none"/>
                    </a:p>
                  </a:txBody>
                  <a:tcPr marL="50800" marR="50800" marT="31775" marB="3177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r" rtl="0">
                        <a:lnSpc>
                          <a:spcPct val="100000"/>
                        </a:lnSpc>
                        <a:spcBef>
                          <a:spcPts val="0"/>
                        </a:spcBef>
                        <a:spcAft>
                          <a:spcPts val="0"/>
                        </a:spcAft>
                        <a:buClr>
                          <a:srgbClr val="525457"/>
                        </a:buClr>
                        <a:buSzPts val="600"/>
                        <a:buFont typeface="Arial"/>
                        <a:buNone/>
                      </a:pPr>
                      <a:r>
                        <a:rPr lang="fr-FR" sz="800" u="none" strike="noStrike" cap="none">
                          <a:solidFill>
                            <a:srgbClr val="525457"/>
                          </a:solidFill>
                          <a:latin typeface="Arial"/>
                          <a:ea typeface="Arial"/>
                          <a:cs typeface="Arial"/>
                          <a:sym typeface="Arial"/>
                        </a:rPr>
                        <a:t>0,99</a:t>
                      </a:r>
                      <a:endParaRPr sz="700" u="none" strike="noStrike" cap="none"/>
                    </a:p>
                  </a:txBody>
                  <a:tcPr marL="50800" marR="50800" marT="31775" marB="3177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r" rtl="0">
                        <a:lnSpc>
                          <a:spcPct val="100000"/>
                        </a:lnSpc>
                        <a:spcBef>
                          <a:spcPts val="0"/>
                        </a:spcBef>
                        <a:spcAft>
                          <a:spcPts val="0"/>
                        </a:spcAft>
                        <a:buClr>
                          <a:srgbClr val="525457"/>
                        </a:buClr>
                        <a:buSzPts val="600"/>
                        <a:buFont typeface="Arial"/>
                        <a:buNone/>
                      </a:pPr>
                      <a:r>
                        <a:rPr lang="fr-FR" sz="800" u="none" strike="noStrike" cap="none">
                          <a:solidFill>
                            <a:srgbClr val="525457"/>
                          </a:solidFill>
                          <a:latin typeface="Arial"/>
                          <a:ea typeface="Arial"/>
                          <a:cs typeface="Arial"/>
                          <a:sym typeface="Arial"/>
                        </a:rPr>
                        <a:t>1,15</a:t>
                      </a:r>
                      <a:endParaRPr sz="700" u="none" strike="noStrike" cap="none"/>
                    </a:p>
                  </a:txBody>
                  <a:tcPr marL="50800" marR="50800" marT="31775" marB="3177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08"/>
                  </a:ext>
                </a:extLst>
              </a:tr>
              <a:tr h="144825">
                <a:tc>
                  <a:txBody>
                    <a:bodyPr/>
                    <a:lstStyle/>
                    <a:p>
                      <a:pPr marL="0" marR="0" lvl="0" indent="0" algn="l" rtl="0">
                        <a:lnSpc>
                          <a:spcPct val="100000"/>
                        </a:lnSpc>
                        <a:spcBef>
                          <a:spcPts val="0"/>
                        </a:spcBef>
                        <a:spcAft>
                          <a:spcPts val="0"/>
                        </a:spcAft>
                        <a:buClr>
                          <a:schemeClr val="dk1"/>
                        </a:buClr>
                        <a:buSzPts val="400"/>
                        <a:buFont typeface="Helvetica Neue"/>
                        <a:buNone/>
                      </a:pPr>
                      <a:endParaRPr sz="500" u="none" strike="noStrike" cap="none"/>
                    </a:p>
                  </a:txBody>
                  <a:tcPr marL="50800" marR="50800" marT="31775" marB="3177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1F1F1"/>
                    </a:solidFill>
                  </a:tcPr>
                </a:tc>
                <a:tc>
                  <a:txBody>
                    <a:bodyPr/>
                    <a:lstStyle/>
                    <a:p>
                      <a:pPr marL="0" marR="0" lvl="0" indent="0" algn="l" rtl="0">
                        <a:lnSpc>
                          <a:spcPct val="100000"/>
                        </a:lnSpc>
                        <a:spcBef>
                          <a:spcPts val="0"/>
                        </a:spcBef>
                        <a:spcAft>
                          <a:spcPts val="0"/>
                        </a:spcAft>
                        <a:buClr>
                          <a:schemeClr val="dk1"/>
                        </a:buClr>
                        <a:buSzPts val="400"/>
                        <a:buFont typeface="Helvetica Neue"/>
                        <a:buNone/>
                      </a:pPr>
                      <a:endParaRPr sz="500" u="none" strike="noStrike" cap="none"/>
                    </a:p>
                  </a:txBody>
                  <a:tcPr marL="25400" marR="25400" marT="25400" marB="254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400"/>
                        <a:buFont typeface="Helvetica Neue"/>
                        <a:buNone/>
                      </a:pPr>
                      <a:endParaRPr sz="500" u="none" strike="noStrike" cap="none"/>
                    </a:p>
                  </a:txBody>
                  <a:tcPr marL="25400" marR="25400" marT="25400" marB="254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400"/>
                        <a:buFont typeface="Helvetica Neue"/>
                        <a:buNone/>
                      </a:pPr>
                      <a:endParaRPr sz="500" u="none" strike="noStrike" cap="none"/>
                    </a:p>
                  </a:txBody>
                  <a:tcPr marL="25400" marR="25400" marT="25400" marB="254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400"/>
                        <a:buFont typeface="Helvetica Neue"/>
                        <a:buNone/>
                      </a:pPr>
                      <a:endParaRPr sz="500" u="none" strike="noStrike" cap="none"/>
                    </a:p>
                  </a:txBody>
                  <a:tcPr marL="25400" marR="25400" marT="25400" marB="254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9"/>
                  </a:ext>
                </a:extLst>
              </a:tr>
              <a:tr h="429300">
                <a:tc>
                  <a:txBody>
                    <a:bodyPr/>
                    <a:lstStyle/>
                    <a:p>
                      <a:pPr marL="0" marR="0" lvl="0" indent="0" algn="l" rtl="0">
                        <a:lnSpc>
                          <a:spcPct val="100000"/>
                        </a:lnSpc>
                        <a:spcBef>
                          <a:spcPts val="0"/>
                        </a:spcBef>
                        <a:spcAft>
                          <a:spcPts val="0"/>
                        </a:spcAft>
                        <a:buClr>
                          <a:srgbClr val="525457"/>
                        </a:buClr>
                        <a:buSzPts val="600"/>
                        <a:buFont typeface="Arial"/>
                        <a:buNone/>
                      </a:pPr>
                      <a:r>
                        <a:rPr lang="fr-FR" sz="800" i="1" u="none" strike="noStrike" cap="none">
                          <a:solidFill>
                            <a:srgbClr val="525457"/>
                          </a:solidFill>
                          <a:latin typeface="Arial"/>
                          <a:ea typeface="Arial"/>
                          <a:cs typeface="Arial"/>
                          <a:sym typeface="Arial"/>
                        </a:rPr>
                        <a:t>Études supérieures</a:t>
                      </a:r>
                      <a:endParaRPr sz="700" u="none" strike="noStrike" cap="none"/>
                    </a:p>
                  </a:txBody>
                  <a:tcPr marL="50800" marR="50800" marT="31775" marB="3177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r" rtl="0">
                        <a:lnSpc>
                          <a:spcPct val="100000"/>
                        </a:lnSpc>
                        <a:spcBef>
                          <a:spcPts val="0"/>
                        </a:spcBef>
                        <a:spcAft>
                          <a:spcPts val="0"/>
                        </a:spcAft>
                        <a:buClr>
                          <a:srgbClr val="525457"/>
                        </a:buClr>
                        <a:buSzPts val="600"/>
                        <a:buFont typeface="Arial"/>
                        <a:buNone/>
                      </a:pPr>
                      <a:r>
                        <a:rPr lang="fr-FR" sz="800" i="1" u="none" strike="noStrike" cap="none">
                          <a:solidFill>
                            <a:srgbClr val="525457"/>
                          </a:solidFill>
                          <a:latin typeface="Arial"/>
                          <a:ea typeface="Arial"/>
                          <a:cs typeface="Arial"/>
                          <a:sym typeface="Arial"/>
                        </a:rPr>
                        <a:t>Réf.</a:t>
                      </a:r>
                      <a:endParaRPr sz="700" u="none" strike="noStrike" cap="none"/>
                    </a:p>
                  </a:txBody>
                  <a:tcPr marL="50800" marR="50800" marT="31775" marB="3177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r" rtl="0">
                        <a:lnSpc>
                          <a:spcPct val="100000"/>
                        </a:lnSpc>
                        <a:spcBef>
                          <a:spcPts val="0"/>
                        </a:spcBef>
                        <a:spcAft>
                          <a:spcPts val="0"/>
                        </a:spcAft>
                        <a:buClr>
                          <a:srgbClr val="525457"/>
                        </a:buClr>
                        <a:buSzPts val="600"/>
                        <a:buFont typeface="Arial"/>
                        <a:buNone/>
                      </a:pPr>
                      <a:r>
                        <a:rPr lang="fr-FR" sz="800" i="1" u="none" strike="noStrike" cap="none">
                          <a:solidFill>
                            <a:srgbClr val="525457"/>
                          </a:solidFill>
                          <a:latin typeface="Arial"/>
                          <a:ea typeface="Arial"/>
                          <a:cs typeface="Arial"/>
                          <a:sym typeface="Arial"/>
                        </a:rPr>
                        <a:t>Réf.</a:t>
                      </a:r>
                      <a:endParaRPr sz="700" u="none" strike="noStrike" cap="none"/>
                    </a:p>
                  </a:txBody>
                  <a:tcPr marL="50800" marR="50800" marT="31775" marB="3177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r" rtl="0">
                        <a:lnSpc>
                          <a:spcPct val="100000"/>
                        </a:lnSpc>
                        <a:spcBef>
                          <a:spcPts val="0"/>
                        </a:spcBef>
                        <a:spcAft>
                          <a:spcPts val="0"/>
                        </a:spcAft>
                        <a:buClr>
                          <a:srgbClr val="525457"/>
                        </a:buClr>
                        <a:buSzPts val="600"/>
                        <a:buFont typeface="Arial"/>
                        <a:buNone/>
                      </a:pPr>
                      <a:r>
                        <a:rPr lang="fr-FR" sz="800" i="1" u="none" strike="noStrike" cap="none">
                          <a:solidFill>
                            <a:srgbClr val="525457"/>
                          </a:solidFill>
                          <a:latin typeface="Arial"/>
                          <a:ea typeface="Arial"/>
                          <a:cs typeface="Arial"/>
                          <a:sym typeface="Arial"/>
                        </a:rPr>
                        <a:t>Réf.</a:t>
                      </a:r>
                      <a:endParaRPr sz="700" u="none" strike="noStrike" cap="none"/>
                    </a:p>
                  </a:txBody>
                  <a:tcPr marL="50800" marR="50800" marT="31775" marB="3177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r" rtl="0">
                        <a:lnSpc>
                          <a:spcPct val="100000"/>
                        </a:lnSpc>
                        <a:spcBef>
                          <a:spcPts val="0"/>
                        </a:spcBef>
                        <a:spcAft>
                          <a:spcPts val="0"/>
                        </a:spcAft>
                        <a:buClr>
                          <a:srgbClr val="525457"/>
                        </a:buClr>
                        <a:buSzPts val="600"/>
                        <a:buFont typeface="Arial"/>
                        <a:buNone/>
                      </a:pPr>
                      <a:r>
                        <a:rPr lang="fr-FR" sz="800" i="1" u="none" strike="noStrike" cap="none">
                          <a:solidFill>
                            <a:srgbClr val="525457"/>
                          </a:solidFill>
                          <a:latin typeface="Arial"/>
                          <a:ea typeface="Arial"/>
                          <a:cs typeface="Arial"/>
                          <a:sym typeface="Arial"/>
                        </a:rPr>
                        <a:t>Réf.</a:t>
                      </a:r>
                      <a:endParaRPr sz="700" u="none" strike="noStrike" cap="none"/>
                    </a:p>
                  </a:txBody>
                  <a:tcPr marL="50800" marR="50800" marT="31775" marB="3177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10"/>
                  </a:ext>
                </a:extLst>
              </a:tr>
              <a:tr h="307375">
                <a:tc>
                  <a:txBody>
                    <a:bodyPr/>
                    <a:lstStyle/>
                    <a:p>
                      <a:pPr marL="0" marR="0" lvl="0" indent="0" algn="l" rtl="0">
                        <a:lnSpc>
                          <a:spcPct val="100000"/>
                        </a:lnSpc>
                        <a:spcBef>
                          <a:spcPts val="0"/>
                        </a:spcBef>
                        <a:spcAft>
                          <a:spcPts val="0"/>
                        </a:spcAft>
                        <a:buClr>
                          <a:srgbClr val="525457"/>
                        </a:buClr>
                        <a:buSzPts val="600"/>
                        <a:buFont typeface="Arial"/>
                        <a:buNone/>
                      </a:pPr>
                      <a:r>
                        <a:rPr lang="fr-FR" sz="800" u="none" strike="noStrike" cap="none">
                          <a:solidFill>
                            <a:srgbClr val="525457"/>
                          </a:solidFill>
                          <a:latin typeface="Arial"/>
                          <a:ea typeface="Arial"/>
                          <a:cs typeface="Arial"/>
                          <a:sym typeface="Arial"/>
                        </a:rPr>
                        <a:t>Bac ou équivalent</a:t>
                      </a:r>
                      <a:endParaRPr sz="700" u="none" strike="noStrike" cap="none"/>
                    </a:p>
                  </a:txBody>
                  <a:tcPr marL="50800" marR="50800" marT="31775" marB="3177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1F1F1"/>
                    </a:solidFill>
                  </a:tcPr>
                </a:tc>
                <a:tc>
                  <a:txBody>
                    <a:bodyPr/>
                    <a:lstStyle/>
                    <a:p>
                      <a:pPr marL="0" marR="0" lvl="0" indent="0" algn="r" rtl="0">
                        <a:lnSpc>
                          <a:spcPct val="100000"/>
                        </a:lnSpc>
                        <a:spcBef>
                          <a:spcPts val="0"/>
                        </a:spcBef>
                        <a:spcAft>
                          <a:spcPts val="0"/>
                        </a:spcAft>
                        <a:buClr>
                          <a:srgbClr val="525457"/>
                        </a:buClr>
                        <a:buSzPts val="600"/>
                        <a:buFont typeface="Arial"/>
                        <a:buNone/>
                      </a:pPr>
                      <a:r>
                        <a:rPr lang="fr-FR" sz="800" u="none" strike="noStrike" cap="none">
                          <a:solidFill>
                            <a:srgbClr val="525457"/>
                          </a:solidFill>
                          <a:latin typeface="Arial"/>
                          <a:ea typeface="Arial"/>
                          <a:cs typeface="Arial"/>
                          <a:sym typeface="Arial"/>
                        </a:rPr>
                        <a:t>1,31</a:t>
                      </a:r>
                      <a:endParaRPr sz="700" u="none" strike="noStrike" cap="none"/>
                    </a:p>
                  </a:txBody>
                  <a:tcPr marL="50800" marR="50800" marT="31775" marB="3177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1F1F1"/>
                    </a:solidFill>
                  </a:tcPr>
                </a:tc>
                <a:tc>
                  <a:txBody>
                    <a:bodyPr/>
                    <a:lstStyle/>
                    <a:p>
                      <a:pPr marL="0" marR="0" lvl="0" indent="0" algn="r" rtl="0">
                        <a:lnSpc>
                          <a:spcPct val="100000"/>
                        </a:lnSpc>
                        <a:spcBef>
                          <a:spcPts val="0"/>
                        </a:spcBef>
                        <a:spcAft>
                          <a:spcPts val="0"/>
                        </a:spcAft>
                        <a:buClr>
                          <a:srgbClr val="525457"/>
                        </a:buClr>
                        <a:buSzPts val="600"/>
                        <a:buFont typeface="Arial"/>
                        <a:buNone/>
                      </a:pPr>
                      <a:r>
                        <a:rPr lang="fr-FR" sz="800" u="none" strike="noStrike" cap="none">
                          <a:solidFill>
                            <a:srgbClr val="525457"/>
                          </a:solidFill>
                          <a:latin typeface="Arial"/>
                          <a:ea typeface="Arial"/>
                          <a:cs typeface="Arial"/>
                          <a:sym typeface="Arial"/>
                        </a:rPr>
                        <a:t>1,39</a:t>
                      </a:r>
                      <a:endParaRPr sz="700" u="none" strike="noStrike" cap="none"/>
                    </a:p>
                  </a:txBody>
                  <a:tcPr marL="50800" marR="50800" marT="31775" marB="3177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1F1F1"/>
                    </a:solidFill>
                  </a:tcPr>
                </a:tc>
                <a:tc>
                  <a:txBody>
                    <a:bodyPr/>
                    <a:lstStyle/>
                    <a:p>
                      <a:pPr marL="0" marR="0" lvl="0" indent="0" algn="r" rtl="0">
                        <a:lnSpc>
                          <a:spcPct val="100000"/>
                        </a:lnSpc>
                        <a:spcBef>
                          <a:spcPts val="0"/>
                        </a:spcBef>
                        <a:spcAft>
                          <a:spcPts val="0"/>
                        </a:spcAft>
                        <a:buClr>
                          <a:srgbClr val="525457"/>
                        </a:buClr>
                        <a:buSzPts val="600"/>
                        <a:buFont typeface="Arial"/>
                        <a:buNone/>
                      </a:pPr>
                      <a:r>
                        <a:rPr lang="fr-FR" sz="800" u="none" strike="noStrike" cap="none">
                          <a:solidFill>
                            <a:srgbClr val="525457"/>
                          </a:solidFill>
                          <a:latin typeface="Arial"/>
                          <a:ea typeface="Arial"/>
                          <a:cs typeface="Arial"/>
                          <a:sym typeface="Arial"/>
                        </a:rPr>
                        <a:t>1,79</a:t>
                      </a:r>
                      <a:endParaRPr sz="700" u="none" strike="noStrike" cap="none"/>
                    </a:p>
                  </a:txBody>
                  <a:tcPr marL="50800" marR="50800" marT="31775" marB="3177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1F1F1"/>
                    </a:solidFill>
                  </a:tcPr>
                </a:tc>
                <a:tc>
                  <a:txBody>
                    <a:bodyPr/>
                    <a:lstStyle/>
                    <a:p>
                      <a:pPr marL="0" marR="0" lvl="0" indent="0" algn="r" rtl="0">
                        <a:lnSpc>
                          <a:spcPct val="100000"/>
                        </a:lnSpc>
                        <a:spcBef>
                          <a:spcPts val="0"/>
                        </a:spcBef>
                        <a:spcAft>
                          <a:spcPts val="0"/>
                        </a:spcAft>
                        <a:buClr>
                          <a:srgbClr val="525457"/>
                        </a:buClr>
                        <a:buSzPts val="600"/>
                        <a:buFont typeface="Arial"/>
                        <a:buNone/>
                      </a:pPr>
                      <a:r>
                        <a:rPr lang="fr-FR" sz="800" u="none" strike="noStrike" cap="none">
                          <a:solidFill>
                            <a:srgbClr val="525457"/>
                          </a:solidFill>
                          <a:latin typeface="Arial"/>
                          <a:ea typeface="Arial"/>
                          <a:cs typeface="Arial"/>
                          <a:sym typeface="Arial"/>
                        </a:rPr>
                        <a:t>1,40</a:t>
                      </a:r>
                      <a:endParaRPr sz="700" u="none" strike="noStrike" cap="none"/>
                    </a:p>
                  </a:txBody>
                  <a:tcPr marL="50800" marR="50800" marT="31775" marB="3177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1F1F1"/>
                    </a:solidFill>
                  </a:tcPr>
                </a:tc>
                <a:extLst>
                  <a:ext uri="{0D108BD9-81ED-4DB2-BD59-A6C34878D82A}">
                    <a16:rowId xmlns:a16="http://schemas.microsoft.com/office/drawing/2014/main" val="10011"/>
                  </a:ext>
                </a:extLst>
              </a:tr>
              <a:tr h="307375">
                <a:tc>
                  <a:txBody>
                    <a:bodyPr/>
                    <a:lstStyle/>
                    <a:p>
                      <a:pPr marL="0" marR="0" lvl="0" indent="0" algn="l" rtl="0">
                        <a:lnSpc>
                          <a:spcPct val="100000"/>
                        </a:lnSpc>
                        <a:spcBef>
                          <a:spcPts val="0"/>
                        </a:spcBef>
                        <a:spcAft>
                          <a:spcPts val="0"/>
                        </a:spcAft>
                        <a:buClr>
                          <a:srgbClr val="525457"/>
                        </a:buClr>
                        <a:buSzPts val="600"/>
                        <a:buFont typeface="Arial"/>
                        <a:buNone/>
                      </a:pPr>
                      <a:r>
                        <a:rPr lang="fr-FR" sz="800" u="none" strike="noStrike" cap="none">
                          <a:solidFill>
                            <a:srgbClr val="525457"/>
                          </a:solidFill>
                          <a:latin typeface="Arial"/>
                          <a:ea typeface="Arial"/>
                          <a:cs typeface="Arial"/>
                          <a:sym typeface="Arial"/>
                        </a:rPr>
                        <a:t>CAP, BEP ou BEPC</a:t>
                      </a:r>
                      <a:endParaRPr sz="700" u="none" strike="noStrike" cap="none"/>
                    </a:p>
                  </a:txBody>
                  <a:tcPr marL="50800" marR="50800" marT="31775" marB="3177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r" rtl="0">
                        <a:lnSpc>
                          <a:spcPct val="100000"/>
                        </a:lnSpc>
                        <a:spcBef>
                          <a:spcPts val="0"/>
                        </a:spcBef>
                        <a:spcAft>
                          <a:spcPts val="0"/>
                        </a:spcAft>
                        <a:buClr>
                          <a:srgbClr val="525457"/>
                        </a:buClr>
                        <a:buSzPts val="600"/>
                        <a:buFont typeface="Arial"/>
                        <a:buNone/>
                      </a:pPr>
                      <a:r>
                        <a:rPr lang="fr-FR" sz="800" u="none" strike="noStrike" cap="none">
                          <a:solidFill>
                            <a:srgbClr val="525457"/>
                          </a:solidFill>
                          <a:latin typeface="Arial"/>
                          <a:ea typeface="Arial"/>
                          <a:cs typeface="Arial"/>
                          <a:sym typeface="Arial"/>
                        </a:rPr>
                        <a:t>2,03</a:t>
                      </a:r>
                      <a:endParaRPr sz="700" u="none" strike="noStrike" cap="none"/>
                    </a:p>
                  </a:txBody>
                  <a:tcPr marL="50800" marR="50800" marT="31775" marB="3177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r" rtl="0">
                        <a:lnSpc>
                          <a:spcPct val="100000"/>
                        </a:lnSpc>
                        <a:spcBef>
                          <a:spcPts val="0"/>
                        </a:spcBef>
                        <a:spcAft>
                          <a:spcPts val="0"/>
                        </a:spcAft>
                        <a:buClr>
                          <a:srgbClr val="525457"/>
                        </a:buClr>
                        <a:buSzPts val="600"/>
                        <a:buFont typeface="Arial"/>
                        <a:buNone/>
                      </a:pPr>
                      <a:r>
                        <a:rPr lang="fr-FR" sz="800" u="none" strike="noStrike" cap="none">
                          <a:solidFill>
                            <a:srgbClr val="525457"/>
                          </a:solidFill>
                          <a:latin typeface="Arial"/>
                          <a:ea typeface="Arial"/>
                          <a:cs typeface="Arial"/>
                          <a:sym typeface="Arial"/>
                        </a:rPr>
                        <a:t>2,56</a:t>
                      </a:r>
                      <a:endParaRPr sz="700" u="none" strike="noStrike" cap="none"/>
                    </a:p>
                  </a:txBody>
                  <a:tcPr marL="50800" marR="50800" marT="31775" marB="3177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r" rtl="0">
                        <a:lnSpc>
                          <a:spcPct val="100000"/>
                        </a:lnSpc>
                        <a:spcBef>
                          <a:spcPts val="0"/>
                        </a:spcBef>
                        <a:spcAft>
                          <a:spcPts val="0"/>
                        </a:spcAft>
                        <a:buClr>
                          <a:srgbClr val="525457"/>
                        </a:buClr>
                        <a:buSzPts val="600"/>
                        <a:buFont typeface="Arial"/>
                        <a:buNone/>
                      </a:pPr>
                      <a:r>
                        <a:rPr lang="fr-FR" sz="800" u="none" strike="noStrike" cap="none">
                          <a:solidFill>
                            <a:srgbClr val="525457"/>
                          </a:solidFill>
                          <a:latin typeface="Arial"/>
                          <a:ea typeface="Arial"/>
                          <a:cs typeface="Arial"/>
                          <a:sym typeface="Arial"/>
                        </a:rPr>
                        <a:t>2,56</a:t>
                      </a:r>
                      <a:endParaRPr sz="700" u="none" strike="noStrike" cap="none"/>
                    </a:p>
                  </a:txBody>
                  <a:tcPr marL="50800" marR="50800" marT="31775" marB="3177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r" rtl="0">
                        <a:lnSpc>
                          <a:spcPct val="100000"/>
                        </a:lnSpc>
                        <a:spcBef>
                          <a:spcPts val="0"/>
                        </a:spcBef>
                        <a:spcAft>
                          <a:spcPts val="0"/>
                        </a:spcAft>
                        <a:buClr>
                          <a:srgbClr val="525457"/>
                        </a:buClr>
                        <a:buSzPts val="600"/>
                        <a:buFont typeface="Arial"/>
                        <a:buNone/>
                      </a:pPr>
                      <a:r>
                        <a:rPr lang="fr-FR" sz="800" u="none" strike="noStrike" cap="none">
                          <a:solidFill>
                            <a:srgbClr val="525457"/>
                          </a:solidFill>
                          <a:latin typeface="Arial"/>
                          <a:ea typeface="Arial"/>
                          <a:cs typeface="Arial"/>
                          <a:sym typeface="Arial"/>
                        </a:rPr>
                        <a:t>2,53</a:t>
                      </a:r>
                      <a:endParaRPr sz="700" u="none" strike="noStrike" cap="none"/>
                    </a:p>
                  </a:txBody>
                  <a:tcPr marL="50800" marR="50800" marT="31775" marB="3177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12"/>
                  </a:ext>
                </a:extLst>
              </a:tr>
              <a:tr h="429300">
                <a:tc>
                  <a:txBody>
                    <a:bodyPr/>
                    <a:lstStyle/>
                    <a:p>
                      <a:pPr marL="0" marR="0" lvl="0" indent="0" algn="l" rtl="0">
                        <a:lnSpc>
                          <a:spcPct val="100000"/>
                        </a:lnSpc>
                        <a:spcBef>
                          <a:spcPts val="0"/>
                        </a:spcBef>
                        <a:spcAft>
                          <a:spcPts val="0"/>
                        </a:spcAft>
                        <a:buClr>
                          <a:srgbClr val="525457"/>
                        </a:buClr>
                        <a:buSzPts val="600"/>
                        <a:buFont typeface="Arial"/>
                        <a:buNone/>
                      </a:pPr>
                      <a:r>
                        <a:rPr lang="fr-FR" sz="800" u="none" strike="noStrike" cap="none">
                          <a:solidFill>
                            <a:srgbClr val="525457"/>
                          </a:solidFill>
                          <a:latin typeface="Arial"/>
                          <a:ea typeface="Arial"/>
                          <a:cs typeface="Arial"/>
                          <a:sym typeface="Arial"/>
                        </a:rPr>
                        <a:t>Aucun diplôme ou CEP</a:t>
                      </a:r>
                      <a:endParaRPr sz="700" u="none" strike="noStrike" cap="none"/>
                    </a:p>
                  </a:txBody>
                  <a:tcPr marL="50800" marR="50800" marT="31775" marB="3177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1F1F1"/>
                    </a:solidFill>
                  </a:tcPr>
                </a:tc>
                <a:tc>
                  <a:txBody>
                    <a:bodyPr/>
                    <a:lstStyle/>
                    <a:p>
                      <a:pPr marL="0" marR="0" lvl="0" indent="0" algn="r" rtl="0">
                        <a:lnSpc>
                          <a:spcPct val="100000"/>
                        </a:lnSpc>
                        <a:spcBef>
                          <a:spcPts val="0"/>
                        </a:spcBef>
                        <a:spcAft>
                          <a:spcPts val="0"/>
                        </a:spcAft>
                        <a:buClr>
                          <a:srgbClr val="525457"/>
                        </a:buClr>
                        <a:buSzPts val="600"/>
                        <a:buFont typeface="Arial"/>
                        <a:buNone/>
                      </a:pPr>
                      <a:r>
                        <a:rPr lang="fr-FR" sz="800" u="none" strike="noStrike" cap="none">
                          <a:solidFill>
                            <a:srgbClr val="525457"/>
                          </a:solidFill>
                          <a:latin typeface="Arial"/>
                          <a:ea typeface="Arial"/>
                          <a:cs typeface="Arial"/>
                          <a:sym typeface="Arial"/>
                        </a:rPr>
                        <a:t>3,62</a:t>
                      </a:r>
                      <a:endParaRPr sz="700" u="none" strike="noStrike" cap="none"/>
                    </a:p>
                  </a:txBody>
                  <a:tcPr marL="50800" marR="50800" marT="31775" marB="3177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1F1F1"/>
                    </a:solidFill>
                  </a:tcPr>
                </a:tc>
                <a:tc>
                  <a:txBody>
                    <a:bodyPr/>
                    <a:lstStyle/>
                    <a:p>
                      <a:pPr marL="0" marR="0" lvl="0" indent="0" algn="r" rtl="0">
                        <a:lnSpc>
                          <a:spcPct val="100000"/>
                        </a:lnSpc>
                        <a:spcBef>
                          <a:spcPts val="0"/>
                        </a:spcBef>
                        <a:spcAft>
                          <a:spcPts val="0"/>
                        </a:spcAft>
                        <a:buClr>
                          <a:srgbClr val="525457"/>
                        </a:buClr>
                        <a:buSzPts val="600"/>
                        <a:buFont typeface="Arial"/>
                        <a:buNone/>
                      </a:pPr>
                      <a:r>
                        <a:rPr lang="fr-FR" sz="800" u="none" strike="noStrike" cap="none">
                          <a:solidFill>
                            <a:srgbClr val="525457"/>
                          </a:solidFill>
                          <a:latin typeface="Arial"/>
                          <a:ea typeface="Arial"/>
                          <a:cs typeface="Arial"/>
                          <a:sym typeface="Arial"/>
                        </a:rPr>
                        <a:t>4,11</a:t>
                      </a:r>
                      <a:endParaRPr sz="700" u="none" strike="noStrike" cap="none"/>
                    </a:p>
                  </a:txBody>
                  <a:tcPr marL="50800" marR="50800" marT="31775" marB="3177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1F1F1"/>
                    </a:solidFill>
                  </a:tcPr>
                </a:tc>
                <a:tc>
                  <a:txBody>
                    <a:bodyPr/>
                    <a:lstStyle/>
                    <a:p>
                      <a:pPr marL="0" marR="0" lvl="0" indent="0" algn="r" rtl="0">
                        <a:lnSpc>
                          <a:spcPct val="100000"/>
                        </a:lnSpc>
                        <a:spcBef>
                          <a:spcPts val="0"/>
                        </a:spcBef>
                        <a:spcAft>
                          <a:spcPts val="0"/>
                        </a:spcAft>
                        <a:buClr>
                          <a:srgbClr val="525457"/>
                        </a:buClr>
                        <a:buSzPts val="600"/>
                        <a:buFont typeface="Arial"/>
                        <a:buNone/>
                      </a:pPr>
                      <a:r>
                        <a:rPr lang="fr-FR" sz="800" u="none" strike="noStrike" cap="none">
                          <a:solidFill>
                            <a:srgbClr val="525457"/>
                          </a:solidFill>
                          <a:latin typeface="Arial"/>
                          <a:ea typeface="Arial"/>
                          <a:cs typeface="Arial"/>
                          <a:sym typeface="Arial"/>
                        </a:rPr>
                        <a:t>3,03</a:t>
                      </a:r>
                      <a:endParaRPr sz="700" u="none" strike="noStrike" cap="none"/>
                    </a:p>
                  </a:txBody>
                  <a:tcPr marL="50800" marR="50800" marT="31775" marB="3177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1F1F1"/>
                    </a:solidFill>
                  </a:tcPr>
                </a:tc>
                <a:tc>
                  <a:txBody>
                    <a:bodyPr/>
                    <a:lstStyle/>
                    <a:p>
                      <a:pPr marL="0" marR="0" lvl="0" indent="0" algn="r" rtl="0">
                        <a:lnSpc>
                          <a:spcPct val="100000"/>
                        </a:lnSpc>
                        <a:spcBef>
                          <a:spcPts val="0"/>
                        </a:spcBef>
                        <a:spcAft>
                          <a:spcPts val="0"/>
                        </a:spcAft>
                        <a:buClr>
                          <a:srgbClr val="525457"/>
                        </a:buClr>
                        <a:buSzPts val="600"/>
                        <a:buFont typeface="Arial"/>
                        <a:buNone/>
                      </a:pPr>
                      <a:r>
                        <a:rPr lang="fr-FR" sz="800" u="none" strike="noStrike" cap="none">
                          <a:solidFill>
                            <a:srgbClr val="525457"/>
                          </a:solidFill>
                          <a:latin typeface="Arial"/>
                          <a:ea typeface="Arial"/>
                          <a:cs typeface="Arial"/>
                          <a:sym typeface="Arial"/>
                        </a:rPr>
                        <a:t>4,02</a:t>
                      </a:r>
                      <a:endParaRPr sz="700" u="none" strike="noStrike" cap="none"/>
                    </a:p>
                  </a:txBody>
                  <a:tcPr marL="50800" marR="50800" marT="31775" marB="3177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1F1F1"/>
                    </a:solidFill>
                  </a:tcPr>
                </a:tc>
                <a:extLst>
                  <a:ext uri="{0D108BD9-81ED-4DB2-BD59-A6C34878D82A}">
                    <a16:rowId xmlns:a16="http://schemas.microsoft.com/office/drawing/2014/main" val="10013"/>
                  </a:ext>
                </a:extLst>
              </a:tr>
              <a:tr h="144825">
                <a:tc>
                  <a:txBody>
                    <a:bodyPr/>
                    <a:lstStyle/>
                    <a:p>
                      <a:pPr marL="0" marR="0" lvl="0" indent="0" algn="l" rtl="0">
                        <a:lnSpc>
                          <a:spcPct val="100000"/>
                        </a:lnSpc>
                        <a:spcBef>
                          <a:spcPts val="0"/>
                        </a:spcBef>
                        <a:spcAft>
                          <a:spcPts val="0"/>
                        </a:spcAft>
                        <a:buClr>
                          <a:schemeClr val="dk1"/>
                        </a:buClr>
                        <a:buSzPts val="400"/>
                        <a:buFont typeface="Helvetica Neue"/>
                        <a:buNone/>
                      </a:pPr>
                      <a:endParaRPr sz="500" u="none" strike="noStrike" cap="none"/>
                    </a:p>
                  </a:txBody>
                  <a:tcPr marL="50800" marR="50800" marT="31775" marB="3177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chemeClr val="dk1"/>
                        </a:buClr>
                        <a:buSzPts val="400"/>
                        <a:buFont typeface="Helvetica Neue"/>
                        <a:buNone/>
                      </a:pPr>
                      <a:endParaRPr sz="500" u="none" strike="noStrike" cap="none"/>
                    </a:p>
                  </a:txBody>
                  <a:tcPr marL="25400" marR="25400" marT="25400" marB="254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400"/>
                        <a:buFont typeface="Helvetica Neue"/>
                        <a:buNone/>
                      </a:pPr>
                      <a:endParaRPr sz="500" u="none" strike="noStrike" cap="none"/>
                    </a:p>
                  </a:txBody>
                  <a:tcPr marL="25400" marR="25400" marT="25400" marB="254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400"/>
                        <a:buFont typeface="Helvetica Neue"/>
                        <a:buNone/>
                      </a:pPr>
                      <a:endParaRPr sz="500" u="none" strike="noStrike" cap="none"/>
                    </a:p>
                  </a:txBody>
                  <a:tcPr marL="25400" marR="25400" marT="25400" marB="254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400"/>
                        <a:buFont typeface="Helvetica Neue"/>
                        <a:buNone/>
                      </a:pPr>
                      <a:endParaRPr sz="500" u="none" strike="noStrike" cap="none"/>
                    </a:p>
                  </a:txBody>
                  <a:tcPr marL="25400" marR="25400" marT="25400" marB="254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4"/>
                  </a:ext>
                </a:extLst>
              </a:tr>
              <a:tr h="185450">
                <a:tc>
                  <a:txBody>
                    <a:bodyPr/>
                    <a:lstStyle/>
                    <a:p>
                      <a:pPr marL="0" marR="0" lvl="0" indent="0" algn="l" rtl="0">
                        <a:lnSpc>
                          <a:spcPct val="100000"/>
                        </a:lnSpc>
                        <a:spcBef>
                          <a:spcPts val="0"/>
                        </a:spcBef>
                        <a:spcAft>
                          <a:spcPts val="0"/>
                        </a:spcAft>
                        <a:buClr>
                          <a:srgbClr val="525457"/>
                        </a:buClr>
                        <a:buSzPts val="600"/>
                        <a:buFont typeface="Arial"/>
                        <a:buNone/>
                      </a:pPr>
                      <a:r>
                        <a:rPr lang="fr-FR" sz="800" i="1" u="none" strike="noStrike" cap="none">
                          <a:solidFill>
                            <a:srgbClr val="525457"/>
                          </a:solidFill>
                          <a:latin typeface="Arial"/>
                          <a:ea typeface="Arial"/>
                          <a:cs typeface="Arial"/>
                          <a:sym typeface="Arial"/>
                        </a:rPr>
                        <a:t>En emploi</a:t>
                      </a:r>
                      <a:endParaRPr sz="700" u="none" strike="noStrike" cap="none"/>
                    </a:p>
                  </a:txBody>
                  <a:tcPr marL="50800" marR="50800" marT="31775" marB="3177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1F1F1"/>
                    </a:solidFill>
                  </a:tcPr>
                </a:tc>
                <a:tc>
                  <a:txBody>
                    <a:bodyPr/>
                    <a:lstStyle/>
                    <a:p>
                      <a:pPr marL="0" marR="0" lvl="0" indent="0" algn="r" rtl="0">
                        <a:lnSpc>
                          <a:spcPct val="100000"/>
                        </a:lnSpc>
                        <a:spcBef>
                          <a:spcPts val="0"/>
                        </a:spcBef>
                        <a:spcAft>
                          <a:spcPts val="0"/>
                        </a:spcAft>
                        <a:buClr>
                          <a:srgbClr val="525457"/>
                        </a:buClr>
                        <a:buSzPts val="600"/>
                        <a:buFont typeface="Arial"/>
                        <a:buNone/>
                      </a:pPr>
                      <a:r>
                        <a:rPr lang="fr-FR" sz="800" i="1" u="none" strike="noStrike" cap="none">
                          <a:solidFill>
                            <a:srgbClr val="525457"/>
                          </a:solidFill>
                          <a:latin typeface="Arial"/>
                          <a:ea typeface="Arial"/>
                          <a:cs typeface="Arial"/>
                          <a:sym typeface="Arial"/>
                        </a:rPr>
                        <a:t>Réf.</a:t>
                      </a:r>
                      <a:endParaRPr sz="700" u="none" strike="noStrike" cap="none"/>
                    </a:p>
                  </a:txBody>
                  <a:tcPr marL="50800" marR="50800" marT="31775" marB="3177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1F1F1"/>
                    </a:solidFill>
                  </a:tcPr>
                </a:tc>
                <a:tc>
                  <a:txBody>
                    <a:bodyPr/>
                    <a:lstStyle/>
                    <a:p>
                      <a:pPr marL="0" marR="0" lvl="0" indent="0" algn="r" rtl="0">
                        <a:lnSpc>
                          <a:spcPct val="100000"/>
                        </a:lnSpc>
                        <a:spcBef>
                          <a:spcPts val="0"/>
                        </a:spcBef>
                        <a:spcAft>
                          <a:spcPts val="0"/>
                        </a:spcAft>
                        <a:buClr>
                          <a:srgbClr val="525457"/>
                        </a:buClr>
                        <a:buSzPts val="600"/>
                        <a:buFont typeface="Arial"/>
                        <a:buNone/>
                      </a:pPr>
                      <a:r>
                        <a:rPr lang="fr-FR" sz="800" i="1" u="none" strike="noStrike" cap="none">
                          <a:solidFill>
                            <a:srgbClr val="525457"/>
                          </a:solidFill>
                          <a:latin typeface="Arial"/>
                          <a:ea typeface="Arial"/>
                          <a:cs typeface="Arial"/>
                          <a:sym typeface="Arial"/>
                        </a:rPr>
                        <a:t>Réf.</a:t>
                      </a:r>
                      <a:endParaRPr sz="700" u="none" strike="noStrike" cap="none"/>
                    </a:p>
                  </a:txBody>
                  <a:tcPr marL="50800" marR="50800" marT="31775" marB="3177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1F1F1"/>
                    </a:solidFill>
                  </a:tcPr>
                </a:tc>
                <a:tc>
                  <a:txBody>
                    <a:bodyPr/>
                    <a:lstStyle/>
                    <a:p>
                      <a:pPr marL="0" marR="0" lvl="0" indent="0" algn="r" rtl="0">
                        <a:lnSpc>
                          <a:spcPct val="100000"/>
                        </a:lnSpc>
                        <a:spcBef>
                          <a:spcPts val="0"/>
                        </a:spcBef>
                        <a:spcAft>
                          <a:spcPts val="0"/>
                        </a:spcAft>
                        <a:buClr>
                          <a:srgbClr val="525457"/>
                        </a:buClr>
                        <a:buSzPts val="600"/>
                        <a:buFont typeface="Arial"/>
                        <a:buNone/>
                      </a:pPr>
                      <a:r>
                        <a:rPr lang="fr-FR" sz="800" i="1" u="none" strike="noStrike" cap="none">
                          <a:solidFill>
                            <a:srgbClr val="525457"/>
                          </a:solidFill>
                          <a:latin typeface="Arial"/>
                          <a:ea typeface="Arial"/>
                          <a:cs typeface="Arial"/>
                          <a:sym typeface="Arial"/>
                        </a:rPr>
                        <a:t>Réf.</a:t>
                      </a:r>
                      <a:endParaRPr sz="700" u="none" strike="noStrike" cap="none"/>
                    </a:p>
                  </a:txBody>
                  <a:tcPr marL="50800" marR="50800" marT="31775" marB="3177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1F1F1"/>
                    </a:solidFill>
                  </a:tcPr>
                </a:tc>
                <a:tc>
                  <a:txBody>
                    <a:bodyPr/>
                    <a:lstStyle/>
                    <a:p>
                      <a:pPr marL="0" marR="0" lvl="0" indent="0" algn="r" rtl="0">
                        <a:lnSpc>
                          <a:spcPct val="100000"/>
                        </a:lnSpc>
                        <a:spcBef>
                          <a:spcPts val="0"/>
                        </a:spcBef>
                        <a:spcAft>
                          <a:spcPts val="0"/>
                        </a:spcAft>
                        <a:buClr>
                          <a:srgbClr val="525457"/>
                        </a:buClr>
                        <a:buSzPts val="600"/>
                        <a:buFont typeface="Arial"/>
                        <a:buNone/>
                      </a:pPr>
                      <a:r>
                        <a:rPr lang="fr-FR" sz="800" i="1" u="none" strike="noStrike" cap="none">
                          <a:solidFill>
                            <a:srgbClr val="525457"/>
                          </a:solidFill>
                          <a:latin typeface="Arial"/>
                          <a:ea typeface="Arial"/>
                          <a:cs typeface="Arial"/>
                          <a:sym typeface="Arial"/>
                        </a:rPr>
                        <a:t>Réf.</a:t>
                      </a:r>
                      <a:endParaRPr sz="700" u="none" strike="noStrike" cap="none"/>
                    </a:p>
                  </a:txBody>
                  <a:tcPr marL="50800" marR="50800" marT="31775" marB="3177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1F1F1"/>
                    </a:solidFill>
                  </a:tcPr>
                </a:tc>
                <a:extLst>
                  <a:ext uri="{0D108BD9-81ED-4DB2-BD59-A6C34878D82A}">
                    <a16:rowId xmlns:a16="http://schemas.microsoft.com/office/drawing/2014/main" val="10015"/>
                  </a:ext>
                </a:extLst>
              </a:tr>
              <a:tr h="185450">
                <a:tc>
                  <a:txBody>
                    <a:bodyPr/>
                    <a:lstStyle/>
                    <a:p>
                      <a:pPr marL="0" marR="0" lvl="0" indent="0" algn="l" rtl="0">
                        <a:lnSpc>
                          <a:spcPct val="100000"/>
                        </a:lnSpc>
                        <a:spcBef>
                          <a:spcPts val="0"/>
                        </a:spcBef>
                        <a:spcAft>
                          <a:spcPts val="0"/>
                        </a:spcAft>
                        <a:buClr>
                          <a:srgbClr val="525457"/>
                        </a:buClr>
                        <a:buSzPts val="600"/>
                        <a:buFont typeface="Arial"/>
                        <a:buNone/>
                      </a:pPr>
                      <a:r>
                        <a:rPr lang="fr-FR" sz="800" u="none" strike="noStrike" cap="none">
                          <a:solidFill>
                            <a:srgbClr val="525457"/>
                          </a:solidFill>
                          <a:latin typeface="Arial"/>
                          <a:ea typeface="Arial"/>
                          <a:cs typeface="Arial"/>
                          <a:sym typeface="Arial"/>
                        </a:rPr>
                        <a:t>Inactif</a:t>
                      </a:r>
                      <a:endParaRPr sz="700" u="none" strike="noStrike" cap="none"/>
                    </a:p>
                  </a:txBody>
                  <a:tcPr marL="50800" marR="50800" marT="31775" marB="3177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r" rtl="0">
                        <a:lnSpc>
                          <a:spcPct val="100000"/>
                        </a:lnSpc>
                        <a:spcBef>
                          <a:spcPts val="0"/>
                        </a:spcBef>
                        <a:spcAft>
                          <a:spcPts val="0"/>
                        </a:spcAft>
                        <a:buClr>
                          <a:srgbClr val="525457"/>
                        </a:buClr>
                        <a:buSzPts val="600"/>
                        <a:buFont typeface="Arial"/>
                        <a:buNone/>
                      </a:pPr>
                      <a:r>
                        <a:rPr lang="fr-FR" sz="800" u="none" strike="noStrike" cap="none">
                          <a:solidFill>
                            <a:srgbClr val="525457"/>
                          </a:solidFill>
                          <a:latin typeface="Arial"/>
                          <a:ea typeface="Arial"/>
                          <a:cs typeface="Arial"/>
                          <a:sym typeface="Arial"/>
                        </a:rPr>
                        <a:t>1,61</a:t>
                      </a:r>
                      <a:endParaRPr sz="700" u="none" strike="noStrike" cap="none"/>
                    </a:p>
                  </a:txBody>
                  <a:tcPr marL="50800" marR="50800" marT="31775" marB="3177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r" rtl="0">
                        <a:lnSpc>
                          <a:spcPct val="100000"/>
                        </a:lnSpc>
                        <a:spcBef>
                          <a:spcPts val="0"/>
                        </a:spcBef>
                        <a:spcAft>
                          <a:spcPts val="0"/>
                        </a:spcAft>
                        <a:buClr>
                          <a:srgbClr val="525457"/>
                        </a:buClr>
                        <a:buSzPts val="600"/>
                        <a:buFont typeface="Arial"/>
                        <a:buNone/>
                      </a:pPr>
                      <a:r>
                        <a:rPr lang="fr-FR" sz="800" u="none" strike="noStrike" cap="none">
                          <a:solidFill>
                            <a:srgbClr val="525457"/>
                          </a:solidFill>
                          <a:latin typeface="Arial"/>
                          <a:ea typeface="Arial"/>
                          <a:cs typeface="Arial"/>
                          <a:sym typeface="Arial"/>
                        </a:rPr>
                        <a:t>1,73</a:t>
                      </a:r>
                      <a:endParaRPr sz="700" u="none" strike="noStrike" cap="none"/>
                    </a:p>
                  </a:txBody>
                  <a:tcPr marL="50800" marR="50800" marT="31775" marB="3177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r" rtl="0">
                        <a:lnSpc>
                          <a:spcPct val="100000"/>
                        </a:lnSpc>
                        <a:spcBef>
                          <a:spcPts val="0"/>
                        </a:spcBef>
                        <a:spcAft>
                          <a:spcPts val="0"/>
                        </a:spcAft>
                        <a:buClr>
                          <a:srgbClr val="525457"/>
                        </a:buClr>
                        <a:buSzPts val="600"/>
                        <a:buFont typeface="Arial"/>
                        <a:buNone/>
                      </a:pPr>
                      <a:r>
                        <a:rPr lang="fr-FR" sz="800" u="none" strike="noStrike" cap="none">
                          <a:solidFill>
                            <a:srgbClr val="525457"/>
                          </a:solidFill>
                          <a:latin typeface="Arial"/>
                          <a:ea typeface="Arial"/>
                          <a:cs typeface="Arial"/>
                          <a:sym typeface="Arial"/>
                        </a:rPr>
                        <a:t>0,94</a:t>
                      </a:r>
                      <a:endParaRPr sz="700" u="none" strike="noStrike" cap="none"/>
                    </a:p>
                  </a:txBody>
                  <a:tcPr marL="50800" marR="50800" marT="31775" marB="3177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tc>
                  <a:txBody>
                    <a:bodyPr/>
                    <a:lstStyle/>
                    <a:p>
                      <a:pPr marL="0" marR="0" lvl="0" indent="0" algn="r" rtl="0">
                        <a:lnSpc>
                          <a:spcPct val="100000"/>
                        </a:lnSpc>
                        <a:spcBef>
                          <a:spcPts val="0"/>
                        </a:spcBef>
                        <a:spcAft>
                          <a:spcPts val="0"/>
                        </a:spcAft>
                        <a:buClr>
                          <a:srgbClr val="525457"/>
                        </a:buClr>
                        <a:buSzPts val="600"/>
                        <a:buFont typeface="Arial"/>
                        <a:buNone/>
                      </a:pPr>
                      <a:r>
                        <a:rPr lang="fr-FR" sz="800" u="none" strike="noStrike" cap="none">
                          <a:solidFill>
                            <a:srgbClr val="525457"/>
                          </a:solidFill>
                          <a:latin typeface="Arial"/>
                          <a:ea typeface="Arial"/>
                          <a:cs typeface="Arial"/>
                          <a:sym typeface="Arial"/>
                        </a:rPr>
                        <a:t>1,67</a:t>
                      </a:r>
                      <a:endParaRPr sz="700" u="none" strike="noStrike" cap="none"/>
                    </a:p>
                  </a:txBody>
                  <a:tcPr marL="50800" marR="50800" marT="31775" marB="3177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FFFFF"/>
                    </a:solidFill>
                  </a:tcPr>
                </a:tc>
                <a:extLst>
                  <a:ext uri="{0D108BD9-81ED-4DB2-BD59-A6C34878D82A}">
                    <a16:rowId xmlns:a16="http://schemas.microsoft.com/office/drawing/2014/main" val="10016"/>
                  </a:ext>
                </a:extLst>
              </a:tr>
              <a:tr h="144825">
                <a:tc>
                  <a:txBody>
                    <a:bodyPr/>
                    <a:lstStyle/>
                    <a:p>
                      <a:pPr marL="0" marR="0" lvl="0" indent="0" algn="l" rtl="0">
                        <a:lnSpc>
                          <a:spcPct val="100000"/>
                        </a:lnSpc>
                        <a:spcBef>
                          <a:spcPts val="0"/>
                        </a:spcBef>
                        <a:spcAft>
                          <a:spcPts val="0"/>
                        </a:spcAft>
                        <a:buClr>
                          <a:schemeClr val="dk1"/>
                        </a:buClr>
                        <a:buSzPts val="400"/>
                        <a:buFont typeface="Helvetica Neue"/>
                        <a:buNone/>
                      </a:pPr>
                      <a:endParaRPr sz="500" u="none" strike="noStrike" cap="none"/>
                    </a:p>
                  </a:txBody>
                  <a:tcPr marL="50800" marR="50800" marT="31775" marB="3177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1F1F1"/>
                    </a:solidFill>
                  </a:tcPr>
                </a:tc>
                <a:tc>
                  <a:txBody>
                    <a:bodyPr/>
                    <a:lstStyle/>
                    <a:p>
                      <a:pPr marL="0" marR="0" lvl="0" indent="0" algn="l" rtl="0">
                        <a:lnSpc>
                          <a:spcPct val="100000"/>
                        </a:lnSpc>
                        <a:spcBef>
                          <a:spcPts val="0"/>
                        </a:spcBef>
                        <a:spcAft>
                          <a:spcPts val="0"/>
                        </a:spcAft>
                        <a:buClr>
                          <a:schemeClr val="dk1"/>
                        </a:buClr>
                        <a:buSzPts val="400"/>
                        <a:buFont typeface="Helvetica Neue"/>
                        <a:buNone/>
                      </a:pPr>
                      <a:endParaRPr sz="500" u="none" strike="noStrike" cap="none"/>
                    </a:p>
                  </a:txBody>
                  <a:tcPr marL="25400" marR="25400" marT="25400" marB="254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400"/>
                        <a:buFont typeface="Helvetica Neue"/>
                        <a:buNone/>
                      </a:pPr>
                      <a:endParaRPr sz="500" u="none" strike="noStrike" cap="none"/>
                    </a:p>
                  </a:txBody>
                  <a:tcPr marL="25400" marR="25400" marT="25400" marB="254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400"/>
                        <a:buFont typeface="Helvetica Neue"/>
                        <a:buNone/>
                      </a:pPr>
                      <a:endParaRPr sz="500" u="none" strike="noStrike" cap="none"/>
                    </a:p>
                  </a:txBody>
                  <a:tcPr marL="25400" marR="25400" marT="25400" marB="254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400"/>
                        <a:buFont typeface="Helvetica Neue"/>
                        <a:buNone/>
                      </a:pPr>
                      <a:endParaRPr sz="500" u="none" strike="noStrike" cap="none"/>
                    </a:p>
                  </a:txBody>
                  <a:tcPr marL="25400" marR="25400" marT="25400" marB="254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7"/>
                  </a:ext>
                </a:extLst>
              </a:tr>
            </a:tbl>
          </a:graphicData>
        </a:graphic>
      </p:graphicFrame>
      <p:sp>
        <p:nvSpPr>
          <p:cNvPr id="183" name="Google Shape;183;p17"/>
          <p:cNvSpPr txBox="1"/>
          <p:nvPr/>
        </p:nvSpPr>
        <p:spPr>
          <a:xfrm>
            <a:off x="390095" y="1797561"/>
            <a:ext cx="2791600" cy="235962"/>
          </a:xfrm>
          <a:prstGeom prst="rect">
            <a:avLst/>
          </a:prstGeom>
          <a:noFill/>
          <a:ln>
            <a:noFill/>
          </a:ln>
        </p:spPr>
        <p:txBody>
          <a:bodyPr spcFirstLastPara="1" wrap="square" lIns="25400" tIns="25400" rIns="25400" bIns="25400" anchor="ctr" anchorCtr="0">
            <a:spAutoFit/>
          </a:bodyPr>
          <a:lstStyle/>
          <a:p>
            <a:pPr marL="0" marR="0" lvl="0" indent="0" algn="ctr" rtl="0">
              <a:lnSpc>
                <a:spcPct val="100000"/>
              </a:lnSpc>
              <a:spcBef>
                <a:spcPts val="0"/>
              </a:spcBef>
              <a:spcAft>
                <a:spcPts val="0"/>
              </a:spcAft>
              <a:buClr>
                <a:srgbClr val="000000"/>
              </a:buClr>
              <a:buSzPts val="900"/>
              <a:buFont typeface="Helvetica Neue"/>
              <a:buNone/>
            </a:pPr>
            <a:r>
              <a:rPr lang="fr-FR" sz="1200" b="1" i="0" u="none" strike="noStrike" cap="none">
                <a:solidFill>
                  <a:srgbClr val="000000"/>
                </a:solidFill>
                <a:latin typeface="Helvetica Neue"/>
                <a:ea typeface="Helvetica Neue"/>
                <a:cs typeface="Helvetica Neue"/>
                <a:sym typeface="Helvetica Neue"/>
              </a:rPr>
              <a:t>Etude Insee sur la fracture numérique</a:t>
            </a:r>
            <a:endParaRPr sz="667" b="0" i="0" u="none" strike="noStrike" cap="none">
              <a:solidFill>
                <a:srgbClr val="000000"/>
              </a:solidFill>
              <a:latin typeface="Calibri"/>
              <a:ea typeface="Calibri"/>
              <a:cs typeface="Calibri"/>
              <a:sym typeface="Calibri"/>
            </a:endParaRPr>
          </a:p>
        </p:txBody>
      </p:sp>
      <p:pic>
        <p:nvPicPr>
          <p:cNvPr id="184" name="Google Shape;184;p17" descr="Donnees pop dbeaver.jpg"/>
          <p:cNvPicPr preferRelativeResize="0"/>
          <p:nvPr/>
        </p:nvPicPr>
        <p:blipFill rotWithShape="1">
          <a:blip r:embed="rId3">
            <a:alphaModFix/>
          </a:blip>
          <a:srcRect/>
          <a:stretch/>
        </p:blipFill>
        <p:spPr>
          <a:xfrm>
            <a:off x="4815981" y="2033535"/>
            <a:ext cx="2560163" cy="4516733"/>
          </a:xfrm>
          <a:prstGeom prst="rect">
            <a:avLst/>
          </a:prstGeom>
          <a:noFill/>
          <a:ln>
            <a:noFill/>
          </a:ln>
        </p:spPr>
      </p:pic>
      <p:sp>
        <p:nvSpPr>
          <p:cNvPr id="185" name="Google Shape;185;p17"/>
          <p:cNvSpPr txBox="1"/>
          <p:nvPr/>
        </p:nvSpPr>
        <p:spPr>
          <a:xfrm>
            <a:off x="5333595" y="1725828"/>
            <a:ext cx="1524800" cy="235962"/>
          </a:xfrm>
          <a:prstGeom prst="rect">
            <a:avLst/>
          </a:prstGeom>
          <a:noFill/>
          <a:ln>
            <a:noFill/>
          </a:ln>
        </p:spPr>
        <p:txBody>
          <a:bodyPr spcFirstLastPara="1" wrap="square" lIns="25400" tIns="25400" rIns="25400" bIns="25400" anchor="ctr" anchorCtr="0">
            <a:spAutoFit/>
          </a:bodyPr>
          <a:lstStyle/>
          <a:p>
            <a:pPr marL="0" marR="0" lvl="0" indent="0" algn="ctr" rtl="0">
              <a:lnSpc>
                <a:spcPct val="100000"/>
              </a:lnSpc>
              <a:spcBef>
                <a:spcPts val="0"/>
              </a:spcBef>
              <a:spcAft>
                <a:spcPts val="0"/>
              </a:spcAft>
              <a:buClr>
                <a:srgbClr val="000000"/>
              </a:buClr>
              <a:buSzPts val="900"/>
              <a:buFont typeface="Helvetica Neue"/>
              <a:buNone/>
            </a:pPr>
            <a:r>
              <a:rPr lang="fr-FR" sz="1200" b="1" i="0" u="none" strike="noStrike" cap="none">
                <a:solidFill>
                  <a:srgbClr val="000000"/>
                </a:solidFill>
                <a:latin typeface="Helvetica Neue"/>
                <a:ea typeface="Helvetica Neue"/>
                <a:cs typeface="Helvetica Neue"/>
                <a:sym typeface="Helvetica Neue"/>
              </a:rPr>
              <a:t>Données Population</a:t>
            </a:r>
            <a:endParaRPr sz="667" b="0" i="0" u="none" strike="noStrike" cap="none">
              <a:solidFill>
                <a:srgbClr val="000000"/>
              </a:solidFill>
              <a:latin typeface="Calibri"/>
              <a:ea typeface="Calibri"/>
              <a:cs typeface="Calibri"/>
              <a:sym typeface="Calibri"/>
            </a:endParaRPr>
          </a:p>
        </p:txBody>
      </p:sp>
      <p:pic>
        <p:nvPicPr>
          <p:cNvPr id="186" name="Google Shape;186;p17" descr="Modele Indicateur fragilite num excel.jpg"/>
          <p:cNvPicPr preferRelativeResize="0"/>
          <p:nvPr/>
        </p:nvPicPr>
        <p:blipFill rotWithShape="1">
          <a:blip r:embed="rId4">
            <a:alphaModFix/>
          </a:blip>
          <a:srcRect/>
          <a:stretch/>
        </p:blipFill>
        <p:spPr>
          <a:xfrm>
            <a:off x="9651934" y="2033533"/>
            <a:ext cx="2107309" cy="4516735"/>
          </a:xfrm>
          <a:prstGeom prst="rect">
            <a:avLst/>
          </a:prstGeom>
          <a:noFill/>
          <a:ln>
            <a:noFill/>
          </a:ln>
        </p:spPr>
      </p:pic>
      <p:sp>
        <p:nvSpPr>
          <p:cNvPr id="187" name="Google Shape;187;p17"/>
          <p:cNvSpPr txBox="1"/>
          <p:nvPr/>
        </p:nvSpPr>
        <p:spPr>
          <a:xfrm>
            <a:off x="9225579" y="1536144"/>
            <a:ext cx="2960000" cy="420628"/>
          </a:xfrm>
          <a:prstGeom prst="rect">
            <a:avLst/>
          </a:prstGeom>
          <a:noFill/>
          <a:ln>
            <a:noFill/>
          </a:ln>
        </p:spPr>
        <p:txBody>
          <a:bodyPr spcFirstLastPara="1" wrap="square" lIns="25400" tIns="25400" rIns="25400" bIns="25400" anchor="ctr" anchorCtr="0">
            <a:spAutoFit/>
          </a:bodyPr>
          <a:lstStyle/>
          <a:p>
            <a:pPr marL="0" marR="0" lvl="0" indent="0" algn="ctr" rtl="0">
              <a:lnSpc>
                <a:spcPct val="100000"/>
              </a:lnSpc>
              <a:spcBef>
                <a:spcPts val="0"/>
              </a:spcBef>
              <a:spcAft>
                <a:spcPts val="0"/>
              </a:spcAft>
              <a:buClr>
                <a:srgbClr val="000000"/>
              </a:buClr>
              <a:buSzPts val="900"/>
              <a:buFont typeface="Helvetica Neue"/>
              <a:buNone/>
            </a:pPr>
            <a:r>
              <a:rPr lang="fr-FR" sz="1200" b="1" i="0" u="none" strike="noStrike" cap="none">
                <a:solidFill>
                  <a:srgbClr val="000000"/>
                </a:solidFill>
                <a:latin typeface="Helvetica Neue"/>
                <a:ea typeface="Helvetica Neue"/>
                <a:cs typeface="Helvetica Neue"/>
                <a:sym typeface="Helvetica Neue"/>
              </a:rPr>
              <a:t>Indicateur de vulnérabilité numérique LARIIS</a:t>
            </a:r>
            <a:endParaRPr sz="667" b="0" i="0" u="none" strike="noStrike" cap="none">
              <a:solidFill>
                <a:srgbClr val="000000"/>
              </a:solidFill>
              <a:latin typeface="Calibri"/>
              <a:ea typeface="Calibri"/>
              <a:cs typeface="Calibri"/>
              <a:sym typeface="Calibri"/>
            </a:endParaRPr>
          </a:p>
        </p:txBody>
      </p:sp>
      <p:sp>
        <p:nvSpPr>
          <p:cNvPr id="188" name="Google Shape;188;p17"/>
          <p:cNvSpPr/>
          <p:nvPr/>
        </p:nvSpPr>
        <p:spPr>
          <a:xfrm>
            <a:off x="3526917" y="3924433"/>
            <a:ext cx="1037200" cy="163200"/>
          </a:xfrm>
          <a:prstGeom prst="leftRightArrow">
            <a:avLst>
              <a:gd name="adj1" fmla="val 50000"/>
              <a:gd name="adj2" fmla="val 50000"/>
            </a:avLst>
          </a:prstGeom>
          <a:solidFill>
            <a:srgbClr val="00609D"/>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00"/>
              <a:buFont typeface="Calibri"/>
              <a:buNone/>
            </a:pPr>
            <a:endParaRPr sz="2400" b="0" i="0" u="none" strike="noStrike" cap="none">
              <a:solidFill>
                <a:srgbClr val="000000"/>
              </a:solidFill>
              <a:latin typeface="Calibri"/>
              <a:ea typeface="Calibri"/>
              <a:cs typeface="Calibri"/>
              <a:sym typeface="Calibri"/>
            </a:endParaRPr>
          </a:p>
        </p:txBody>
      </p:sp>
      <p:sp>
        <p:nvSpPr>
          <p:cNvPr id="189" name="Google Shape;189;p17"/>
          <p:cNvSpPr/>
          <p:nvPr/>
        </p:nvSpPr>
        <p:spPr>
          <a:xfrm>
            <a:off x="7804433" y="3888033"/>
            <a:ext cx="1419200" cy="236000"/>
          </a:xfrm>
          <a:prstGeom prst="rightArrow">
            <a:avLst>
              <a:gd name="adj1" fmla="val 50000"/>
              <a:gd name="adj2" fmla="val 50000"/>
            </a:avLst>
          </a:prstGeom>
          <a:solidFill>
            <a:srgbClr val="00609D"/>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00"/>
              <a:buFont typeface="Calibri"/>
              <a:buNone/>
            </a:pPr>
            <a:endParaRPr sz="2400" b="0" i="0" u="none" strike="noStrike" cap="none">
              <a:solidFill>
                <a:srgbClr val="000000"/>
              </a:solidFill>
              <a:latin typeface="Calibri"/>
              <a:ea typeface="Calibri"/>
              <a:cs typeface="Calibri"/>
              <a:sym typeface="Calibri"/>
            </a:endParaRPr>
          </a:p>
        </p:txBody>
      </p:sp>
      <p:sp>
        <p:nvSpPr>
          <p:cNvPr id="190" name="Google Shape;190;p17"/>
          <p:cNvSpPr txBox="1">
            <a:spLocks noGrp="1"/>
          </p:cNvSpPr>
          <p:nvPr>
            <p:ph type="title"/>
          </p:nvPr>
        </p:nvSpPr>
        <p:spPr>
          <a:xfrm>
            <a:off x="603251" y="539751"/>
            <a:ext cx="10985600" cy="717600"/>
          </a:xfrm>
          <a:prstGeom prst="rect">
            <a:avLst/>
          </a:prstGeom>
          <a:noFill/>
          <a:ln>
            <a:noFill/>
          </a:ln>
        </p:spPr>
        <p:txBody>
          <a:bodyPr spcFirstLastPara="1" wrap="square" lIns="25400" tIns="25400" rIns="25400" bIns="25400" anchor="t" anchorCtr="0">
            <a:normAutofit/>
          </a:bodyPr>
          <a:lstStyle/>
          <a:p>
            <a:pPr marL="0" lvl="0" indent="0" algn="l" rtl="0">
              <a:lnSpc>
                <a:spcPct val="80000"/>
              </a:lnSpc>
              <a:spcBef>
                <a:spcPts val="0"/>
              </a:spcBef>
              <a:spcAft>
                <a:spcPts val="0"/>
              </a:spcAft>
              <a:buClr>
                <a:srgbClr val="000000"/>
              </a:buClr>
              <a:buSzPts val="700"/>
              <a:buFont typeface="Arial"/>
              <a:buNone/>
            </a:pPr>
            <a:r>
              <a:rPr lang="fr-FR" dirty="0">
                <a:latin typeface="Agenda" panose="02000603040000020004" pitchFamily="2" charset="0"/>
                <a:ea typeface="Arial"/>
                <a:cs typeface="Arial"/>
                <a:sym typeface="Arial"/>
              </a:rPr>
              <a:t>Indicateur de vulnérabilité numérique</a:t>
            </a:r>
            <a:endParaRPr dirty="0">
              <a:latin typeface="Agenda" panose="02000603040000020004" pitchFamily="2" charset="0"/>
              <a:ea typeface="Arial"/>
              <a:cs typeface="Arial"/>
              <a:sym typeface="Arial"/>
            </a:endParaRPr>
          </a:p>
        </p:txBody>
      </p:sp>
    </p:spTree>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18"/>
          <p:cNvSpPr txBox="1">
            <a:spLocks noGrp="1"/>
          </p:cNvSpPr>
          <p:nvPr>
            <p:ph type="title"/>
          </p:nvPr>
        </p:nvSpPr>
        <p:spPr>
          <a:xfrm>
            <a:off x="603251" y="539751"/>
            <a:ext cx="10985600" cy="717600"/>
          </a:xfrm>
          <a:prstGeom prst="rect">
            <a:avLst/>
          </a:prstGeom>
          <a:noFill/>
          <a:ln>
            <a:noFill/>
          </a:ln>
        </p:spPr>
        <p:txBody>
          <a:bodyPr spcFirstLastPara="1" wrap="square" lIns="25400" tIns="25400" rIns="25400" bIns="25400" anchor="t" anchorCtr="0">
            <a:normAutofit/>
          </a:bodyPr>
          <a:lstStyle/>
          <a:p>
            <a:pPr marL="0" lvl="0" indent="0" algn="l" rtl="0">
              <a:lnSpc>
                <a:spcPct val="80000"/>
              </a:lnSpc>
              <a:spcBef>
                <a:spcPts val="0"/>
              </a:spcBef>
              <a:spcAft>
                <a:spcPts val="0"/>
              </a:spcAft>
              <a:buClr>
                <a:srgbClr val="000000"/>
              </a:buClr>
              <a:buSzPts val="700"/>
              <a:buFont typeface="Arial"/>
              <a:buNone/>
            </a:pPr>
            <a:r>
              <a:rPr lang="fr-FR" dirty="0">
                <a:latin typeface="Agenda" panose="02000603040000020004" pitchFamily="2" charset="0"/>
                <a:ea typeface="Arial"/>
                <a:cs typeface="Arial"/>
                <a:sym typeface="Arial"/>
              </a:rPr>
              <a:t>Indicateur de vulnérabilité numérique</a:t>
            </a:r>
            <a:endParaRPr dirty="0">
              <a:latin typeface="Agenda" panose="02000603040000020004" pitchFamily="2" charset="0"/>
              <a:ea typeface="Arial"/>
              <a:cs typeface="Arial"/>
              <a:sym typeface="Arial"/>
            </a:endParaRPr>
          </a:p>
        </p:txBody>
      </p:sp>
      <p:sp>
        <p:nvSpPr>
          <p:cNvPr id="196" name="Google Shape;196;p18"/>
          <p:cNvSpPr txBox="1">
            <a:spLocks noGrp="1"/>
          </p:cNvSpPr>
          <p:nvPr>
            <p:ph type="body" idx="1"/>
          </p:nvPr>
        </p:nvSpPr>
        <p:spPr>
          <a:xfrm>
            <a:off x="603251" y="1186481"/>
            <a:ext cx="10985600" cy="467600"/>
          </a:xfrm>
          <a:prstGeom prst="rect">
            <a:avLst/>
          </a:prstGeom>
          <a:noFill/>
          <a:ln>
            <a:noFill/>
          </a:ln>
        </p:spPr>
        <p:txBody>
          <a:bodyPr spcFirstLastPara="1" wrap="square" lIns="22850" tIns="22850" rIns="22850" bIns="22850" anchor="t" anchorCtr="0">
            <a:normAutofit lnSpcReduction="10000"/>
          </a:bodyPr>
          <a:lstStyle/>
          <a:p>
            <a:pPr marL="0" lvl="0" indent="0" algn="l" rtl="0">
              <a:lnSpc>
                <a:spcPct val="100000"/>
              </a:lnSpc>
              <a:spcBef>
                <a:spcPts val="0"/>
              </a:spcBef>
              <a:spcAft>
                <a:spcPts val="0"/>
              </a:spcAft>
              <a:buSzPts val="2100"/>
              <a:buNone/>
            </a:pPr>
            <a:r>
              <a:rPr lang="fr-FR" b="0">
                <a:latin typeface="Roboto"/>
                <a:ea typeface="Roboto"/>
                <a:cs typeface="Roboto"/>
                <a:sym typeface="Roboto"/>
              </a:rPr>
              <a:t>Du score brut à la classification en niveaux de risque</a:t>
            </a:r>
            <a:endParaRPr b="0">
              <a:latin typeface="Roboto"/>
              <a:ea typeface="Roboto"/>
              <a:cs typeface="Roboto"/>
              <a:sym typeface="Roboto"/>
            </a:endParaRPr>
          </a:p>
        </p:txBody>
      </p:sp>
      <p:pic>
        <p:nvPicPr>
          <p:cNvPr id="197" name="Google Shape;197;p18" descr="Modele Indicateur fragilite num excel.jpg"/>
          <p:cNvPicPr preferRelativeResize="0"/>
          <p:nvPr/>
        </p:nvPicPr>
        <p:blipFill rotWithShape="1">
          <a:blip r:embed="rId3">
            <a:alphaModFix/>
          </a:blip>
          <a:srcRect/>
          <a:stretch/>
        </p:blipFill>
        <p:spPr>
          <a:xfrm>
            <a:off x="603267" y="1907933"/>
            <a:ext cx="2107309" cy="4516735"/>
          </a:xfrm>
          <a:prstGeom prst="rect">
            <a:avLst/>
          </a:prstGeom>
          <a:noFill/>
          <a:ln>
            <a:noFill/>
          </a:ln>
        </p:spPr>
      </p:pic>
      <p:pic>
        <p:nvPicPr>
          <p:cNvPr id="198" name="Google Shape;198;p18"/>
          <p:cNvPicPr preferRelativeResize="0"/>
          <p:nvPr/>
        </p:nvPicPr>
        <p:blipFill rotWithShape="1">
          <a:blip r:embed="rId4">
            <a:alphaModFix/>
          </a:blip>
          <a:srcRect/>
          <a:stretch/>
        </p:blipFill>
        <p:spPr>
          <a:xfrm>
            <a:off x="3885167" y="2087268"/>
            <a:ext cx="2875080" cy="1881833"/>
          </a:xfrm>
          <a:prstGeom prst="rect">
            <a:avLst/>
          </a:prstGeom>
          <a:noFill/>
          <a:ln>
            <a:noFill/>
          </a:ln>
        </p:spPr>
      </p:pic>
      <p:pic>
        <p:nvPicPr>
          <p:cNvPr id="199" name="Google Shape;199;p18"/>
          <p:cNvPicPr preferRelativeResize="0"/>
          <p:nvPr/>
        </p:nvPicPr>
        <p:blipFill rotWithShape="1">
          <a:blip r:embed="rId5">
            <a:alphaModFix/>
          </a:blip>
          <a:srcRect/>
          <a:stretch/>
        </p:blipFill>
        <p:spPr>
          <a:xfrm>
            <a:off x="3274901" y="4542834"/>
            <a:ext cx="4369633" cy="1881833"/>
          </a:xfrm>
          <a:prstGeom prst="rect">
            <a:avLst/>
          </a:prstGeom>
          <a:noFill/>
          <a:ln>
            <a:noFill/>
          </a:ln>
        </p:spPr>
      </p:pic>
      <p:pic>
        <p:nvPicPr>
          <p:cNvPr id="200" name="Google Shape;200;p18"/>
          <p:cNvPicPr preferRelativeResize="0"/>
          <p:nvPr/>
        </p:nvPicPr>
        <p:blipFill rotWithShape="1">
          <a:blip r:embed="rId6">
            <a:alphaModFix/>
          </a:blip>
          <a:srcRect/>
          <a:stretch/>
        </p:blipFill>
        <p:spPr>
          <a:xfrm>
            <a:off x="7847720" y="2512682"/>
            <a:ext cx="4141081" cy="3307260"/>
          </a:xfrm>
          <a:prstGeom prst="rect">
            <a:avLst/>
          </a:prstGeom>
          <a:noFill/>
          <a:ln>
            <a:noFill/>
          </a:ln>
        </p:spPr>
      </p:pic>
      <p:sp>
        <p:nvSpPr>
          <p:cNvPr id="201" name="Google Shape;201;p18"/>
          <p:cNvSpPr/>
          <p:nvPr/>
        </p:nvSpPr>
        <p:spPr>
          <a:xfrm rot="2205935">
            <a:off x="2790440" y="4438147"/>
            <a:ext cx="703041" cy="138320"/>
          </a:xfrm>
          <a:prstGeom prst="rightArrow">
            <a:avLst>
              <a:gd name="adj1" fmla="val 50000"/>
              <a:gd name="adj2" fmla="val 50000"/>
            </a:avLst>
          </a:prstGeom>
          <a:solidFill>
            <a:srgbClr val="00609D"/>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00"/>
              <a:buFont typeface="Calibri"/>
              <a:buNone/>
            </a:pPr>
            <a:endParaRPr sz="2400" b="0" i="0" u="none" strike="noStrike" cap="none">
              <a:solidFill>
                <a:srgbClr val="000000"/>
              </a:solidFill>
              <a:latin typeface="Calibri"/>
              <a:ea typeface="Calibri"/>
              <a:cs typeface="Calibri"/>
              <a:sym typeface="Calibri"/>
            </a:endParaRPr>
          </a:p>
        </p:txBody>
      </p:sp>
      <p:sp>
        <p:nvSpPr>
          <p:cNvPr id="202" name="Google Shape;202;p18"/>
          <p:cNvSpPr/>
          <p:nvPr/>
        </p:nvSpPr>
        <p:spPr>
          <a:xfrm rot="1040248">
            <a:off x="6758333" y="3771961"/>
            <a:ext cx="990607" cy="138280"/>
          </a:xfrm>
          <a:prstGeom prst="rightArrow">
            <a:avLst>
              <a:gd name="adj1" fmla="val 50000"/>
              <a:gd name="adj2" fmla="val 50000"/>
            </a:avLst>
          </a:prstGeom>
          <a:solidFill>
            <a:srgbClr val="00609D"/>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00"/>
              <a:buFont typeface="Calibri"/>
              <a:buNone/>
            </a:pPr>
            <a:endParaRPr sz="2400" b="0" i="0" u="none" strike="noStrike" cap="none">
              <a:solidFill>
                <a:srgbClr val="000000"/>
              </a:solidFill>
              <a:latin typeface="Calibri"/>
              <a:ea typeface="Calibri"/>
              <a:cs typeface="Calibri"/>
              <a:sym typeface="Calibri"/>
            </a:endParaRPr>
          </a:p>
        </p:txBody>
      </p:sp>
      <p:sp>
        <p:nvSpPr>
          <p:cNvPr id="203" name="Google Shape;203;p18"/>
          <p:cNvSpPr/>
          <p:nvPr/>
        </p:nvSpPr>
        <p:spPr>
          <a:xfrm rot="-1208178">
            <a:off x="7041761" y="4593307"/>
            <a:ext cx="702968" cy="138440"/>
          </a:xfrm>
          <a:prstGeom prst="rightArrow">
            <a:avLst>
              <a:gd name="adj1" fmla="val 50000"/>
              <a:gd name="adj2" fmla="val 50000"/>
            </a:avLst>
          </a:prstGeom>
          <a:solidFill>
            <a:srgbClr val="00609D"/>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00"/>
              <a:buFont typeface="Calibri"/>
              <a:buNone/>
            </a:pPr>
            <a:endParaRPr sz="2400" b="0" i="0" u="none" strike="noStrike" cap="none">
              <a:solidFill>
                <a:srgbClr val="000000"/>
              </a:solidFill>
              <a:latin typeface="Calibri"/>
              <a:ea typeface="Calibri"/>
              <a:cs typeface="Calibri"/>
              <a:sym typeface="Calibri"/>
            </a:endParaRPr>
          </a:p>
        </p:txBody>
      </p:sp>
    </p:spTree>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19"/>
          <p:cNvSpPr txBox="1">
            <a:spLocks noGrp="1"/>
          </p:cNvSpPr>
          <p:nvPr>
            <p:ph type="title"/>
          </p:nvPr>
        </p:nvSpPr>
        <p:spPr>
          <a:xfrm>
            <a:off x="603251" y="539751"/>
            <a:ext cx="10985600" cy="717600"/>
          </a:xfrm>
          <a:prstGeom prst="rect">
            <a:avLst/>
          </a:prstGeom>
          <a:noFill/>
          <a:ln>
            <a:noFill/>
          </a:ln>
        </p:spPr>
        <p:txBody>
          <a:bodyPr spcFirstLastPara="1" wrap="square" lIns="25400" tIns="25400" rIns="25400" bIns="25400" anchor="t" anchorCtr="0">
            <a:normAutofit/>
          </a:bodyPr>
          <a:lstStyle/>
          <a:p>
            <a:pPr marL="0" lvl="0" indent="0" algn="l" rtl="0">
              <a:lnSpc>
                <a:spcPct val="80000"/>
              </a:lnSpc>
              <a:spcBef>
                <a:spcPts val="0"/>
              </a:spcBef>
              <a:spcAft>
                <a:spcPts val="0"/>
              </a:spcAft>
              <a:buClr>
                <a:srgbClr val="000000"/>
              </a:buClr>
              <a:buSzPts val="700"/>
              <a:buFont typeface="Arial"/>
              <a:buNone/>
            </a:pPr>
            <a:r>
              <a:rPr lang="fr-FR" dirty="0">
                <a:latin typeface="Agenda" panose="02000603040000020004" pitchFamily="2" charset="0"/>
                <a:ea typeface="Arial"/>
                <a:cs typeface="Arial"/>
                <a:sym typeface="Arial"/>
              </a:rPr>
              <a:t>Indicateur de vulnérabilité numérique</a:t>
            </a:r>
            <a:endParaRPr dirty="0">
              <a:latin typeface="Agenda" panose="02000603040000020004" pitchFamily="2" charset="0"/>
              <a:ea typeface="Arial"/>
              <a:cs typeface="Arial"/>
              <a:sym typeface="Arial"/>
            </a:endParaRPr>
          </a:p>
        </p:txBody>
      </p:sp>
      <p:sp>
        <p:nvSpPr>
          <p:cNvPr id="209" name="Google Shape;209;p19"/>
          <p:cNvSpPr txBox="1">
            <a:spLocks noGrp="1"/>
          </p:cNvSpPr>
          <p:nvPr>
            <p:ph type="body" idx="1"/>
          </p:nvPr>
        </p:nvSpPr>
        <p:spPr>
          <a:xfrm>
            <a:off x="603251" y="1186481"/>
            <a:ext cx="10985600" cy="467600"/>
          </a:xfrm>
          <a:prstGeom prst="rect">
            <a:avLst/>
          </a:prstGeom>
          <a:noFill/>
          <a:ln>
            <a:noFill/>
          </a:ln>
        </p:spPr>
        <p:txBody>
          <a:bodyPr spcFirstLastPara="1" wrap="square" lIns="22850" tIns="22850" rIns="22850" bIns="22850" anchor="t" anchorCtr="0">
            <a:normAutofit lnSpcReduction="10000"/>
          </a:bodyPr>
          <a:lstStyle/>
          <a:p>
            <a:pPr marL="0" lvl="0" indent="0" algn="l" rtl="0">
              <a:lnSpc>
                <a:spcPct val="100000"/>
              </a:lnSpc>
              <a:spcBef>
                <a:spcPts val="0"/>
              </a:spcBef>
              <a:spcAft>
                <a:spcPts val="0"/>
              </a:spcAft>
              <a:buSzPts val="2100"/>
              <a:buNone/>
            </a:pPr>
            <a:r>
              <a:rPr lang="fr-FR" b="0">
                <a:latin typeface="Roboto"/>
                <a:ea typeface="Roboto"/>
                <a:cs typeface="Roboto"/>
                <a:sym typeface="Roboto"/>
              </a:rPr>
              <a:t>Du score brut à la classification en niveaux de risque</a:t>
            </a:r>
            <a:endParaRPr b="0">
              <a:latin typeface="Roboto"/>
              <a:ea typeface="Roboto"/>
              <a:cs typeface="Roboto"/>
              <a:sym typeface="Roboto"/>
            </a:endParaRPr>
          </a:p>
        </p:txBody>
      </p:sp>
      <p:pic>
        <p:nvPicPr>
          <p:cNvPr id="210" name="Google Shape;210;p19" descr="Modele Indicateur fragilite num excel.jpg"/>
          <p:cNvPicPr preferRelativeResize="0"/>
          <p:nvPr/>
        </p:nvPicPr>
        <p:blipFill rotWithShape="1">
          <a:blip r:embed="rId3">
            <a:alphaModFix/>
          </a:blip>
          <a:srcRect/>
          <a:stretch/>
        </p:blipFill>
        <p:spPr>
          <a:xfrm>
            <a:off x="603267" y="2166051"/>
            <a:ext cx="1866467" cy="4000499"/>
          </a:xfrm>
          <a:prstGeom prst="rect">
            <a:avLst/>
          </a:prstGeom>
          <a:noFill/>
          <a:ln>
            <a:noFill/>
          </a:ln>
        </p:spPr>
      </p:pic>
      <p:pic>
        <p:nvPicPr>
          <p:cNvPr id="211" name="Google Shape;211;p19"/>
          <p:cNvPicPr preferRelativeResize="0"/>
          <p:nvPr/>
        </p:nvPicPr>
        <p:blipFill rotWithShape="1">
          <a:blip r:embed="rId4">
            <a:alphaModFix/>
          </a:blip>
          <a:srcRect/>
          <a:stretch/>
        </p:blipFill>
        <p:spPr>
          <a:xfrm>
            <a:off x="3121800" y="2669934"/>
            <a:ext cx="3747232" cy="2992735"/>
          </a:xfrm>
          <a:prstGeom prst="rect">
            <a:avLst/>
          </a:prstGeom>
          <a:noFill/>
          <a:ln>
            <a:noFill/>
          </a:ln>
        </p:spPr>
      </p:pic>
      <p:sp>
        <p:nvSpPr>
          <p:cNvPr id="212" name="Google Shape;212;p19"/>
          <p:cNvSpPr/>
          <p:nvPr/>
        </p:nvSpPr>
        <p:spPr>
          <a:xfrm>
            <a:off x="2551768" y="4097100"/>
            <a:ext cx="488000" cy="138400"/>
          </a:xfrm>
          <a:prstGeom prst="rightArrow">
            <a:avLst>
              <a:gd name="adj1" fmla="val 50000"/>
              <a:gd name="adj2" fmla="val 50000"/>
            </a:avLst>
          </a:prstGeom>
          <a:solidFill>
            <a:srgbClr val="00609D"/>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2400"/>
              <a:buFont typeface="Calibri"/>
              <a:buNone/>
            </a:pPr>
            <a:endParaRPr sz="2400" b="0" i="0" u="none" strike="noStrike" cap="none">
              <a:solidFill>
                <a:srgbClr val="000000"/>
              </a:solidFill>
              <a:latin typeface="Calibri"/>
              <a:ea typeface="Calibri"/>
              <a:cs typeface="Calibri"/>
              <a:sym typeface="Calibri"/>
            </a:endParaRPr>
          </a:p>
        </p:txBody>
      </p:sp>
      <p:pic>
        <p:nvPicPr>
          <p:cNvPr id="213" name="Google Shape;213;p19"/>
          <p:cNvPicPr preferRelativeResize="0"/>
          <p:nvPr/>
        </p:nvPicPr>
        <p:blipFill rotWithShape="1">
          <a:blip r:embed="rId5">
            <a:alphaModFix/>
          </a:blip>
          <a:srcRect/>
          <a:stretch/>
        </p:blipFill>
        <p:spPr>
          <a:xfrm>
            <a:off x="6869033" y="2141234"/>
            <a:ext cx="5119768" cy="3619831"/>
          </a:xfrm>
          <a:prstGeom prst="rect">
            <a:avLst/>
          </a:prstGeom>
          <a:noFill/>
          <a:ln>
            <a:noFill/>
          </a:ln>
        </p:spPr>
      </p:pic>
      <p:sp>
        <p:nvSpPr>
          <p:cNvPr id="214" name="Google Shape;214;p19"/>
          <p:cNvSpPr/>
          <p:nvPr/>
        </p:nvSpPr>
        <p:spPr>
          <a:xfrm>
            <a:off x="5469067" y="6133583"/>
            <a:ext cx="651973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fr-FR" sz="1800" b="0" i="0" u="sng" strike="noStrike" cap="none">
                <a:solidFill>
                  <a:srgbClr val="000000"/>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Tableau de bord : Indicateur de vulnérabilité numérique (VULNUM</a:t>
            </a:r>
            <a:r>
              <a:rPr lang="fr-FR" sz="1800" b="0" i="0" u="none" strike="noStrike" cap="none">
                <a:solidFill>
                  <a:srgbClr val="000000"/>
                </a:solidFill>
                <a:latin typeface="Calibri"/>
                <a:ea typeface="Calibri"/>
                <a:cs typeface="Calibri"/>
                <a:sym typeface="Calibri"/>
              </a:rPr>
              <a:t>)</a:t>
            </a:r>
            <a:endParaRPr/>
          </a:p>
        </p:txBody>
      </p:sp>
      <p:pic>
        <p:nvPicPr>
          <p:cNvPr id="215" name="Google Shape;215;p19"/>
          <p:cNvPicPr preferRelativeResize="0"/>
          <p:nvPr/>
        </p:nvPicPr>
        <p:blipFill rotWithShape="1">
          <a:blip r:embed="rId7">
            <a:alphaModFix/>
          </a:blip>
          <a:srcRect/>
          <a:stretch/>
        </p:blipFill>
        <p:spPr>
          <a:xfrm rot="3999939">
            <a:off x="4547098" y="5803578"/>
            <a:ext cx="896637" cy="896637"/>
          </a:xfrm>
          <a:prstGeom prst="rect">
            <a:avLst/>
          </a:prstGeom>
          <a:noFill/>
          <a:ln>
            <a:noFill/>
          </a:ln>
        </p:spPr>
      </p:pic>
    </p:spTree>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19"/>
          <p:cNvSpPr txBox="1">
            <a:spLocks noGrp="1"/>
          </p:cNvSpPr>
          <p:nvPr>
            <p:ph type="title"/>
          </p:nvPr>
        </p:nvSpPr>
        <p:spPr>
          <a:xfrm>
            <a:off x="603251" y="539751"/>
            <a:ext cx="10985600" cy="717600"/>
          </a:xfrm>
          <a:prstGeom prst="rect">
            <a:avLst/>
          </a:prstGeom>
          <a:noFill/>
          <a:ln>
            <a:noFill/>
          </a:ln>
        </p:spPr>
        <p:txBody>
          <a:bodyPr spcFirstLastPara="1" wrap="square" lIns="25400" tIns="25400" rIns="25400" bIns="25400" anchor="t" anchorCtr="0">
            <a:normAutofit/>
          </a:bodyPr>
          <a:lstStyle/>
          <a:p>
            <a:pPr marL="0" lvl="0" indent="0" algn="l" rtl="0">
              <a:lnSpc>
                <a:spcPct val="80000"/>
              </a:lnSpc>
              <a:spcBef>
                <a:spcPts val="0"/>
              </a:spcBef>
              <a:spcAft>
                <a:spcPts val="0"/>
              </a:spcAft>
              <a:buClr>
                <a:srgbClr val="000000"/>
              </a:buClr>
              <a:buSzPts val="700"/>
              <a:buFont typeface="Arial"/>
              <a:buNone/>
            </a:pPr>
            <a:r>
              <a:rPr lang="fr-FR" dirty="0">
                <a:latin typeface="Agenda" panose="02000603040000020004" pitchFamily="2" charset="0"/>
                <a:ea typeface="Arial"/>
                <a:cs typeface="Arial"/>
                <a:sym typeface="Arial"/>
              </a:rPr>
              <a:t>Indicateur de vulnérabilité numérique</a:t>
            </a:r>
            <a:endParaRPr dirty="0">
              <a:latin typeface="Agenda" panose="02000603040000020004" pitchFamily="2" charset="0"/>
              <a:ea typeface="Arial"/>
              <a:cs typeface="Arial"/>
              <a:sym typeface="Arial"/>
            </a:endParaRPr>
          </a:p>
        </p:txBody>
      </p:sp>
      <p:pic>
        <p:nvPicPr>
          <p:cNvPr id="4" name="Image 3">
            <a:extLst>
              <a:ext uri="{FF2B5EF4-FFF2-40B4-BE49-F238E27FC236}">
                <a16:creationId xmlns:a16="http://schemas.microsoft.com/office/drawing/2014/main" id="{82F9EF07-7DCA-A87E-8868-BBE252688CCD}"/>
              </a:ext>
            </a:extLst>
          </p:cNvPr>
          <p:cNvPicPr>
            <a:picLocks noChangeAspect="1"/>
          </p:cNvPicPr>
          <p:nvPr/>
        </p:nvPicPr>
        <p:blipFill>
          <a:blip r:embed="rId3"/>
          <a:stretch>
            <a:fillRect/>
          </a:stretch>
        </p:blipFill>
        <p:spPr>
          <a:xfrm>
            <a:off x="2152818" y="1146132"/>
            <a:ext cx="8073414" cy="5711868"/>
          </a:xfrm>
          <a:prstGeom prst="rect">
            <a:avLst/>
          </a:prstGeom>
        </p:spPr>
      </p:pic>
    </p:spTree>
    <p:extLst>
      <p:ext uri="{BB962C8B-B14F-4D97-AF65-F5344CB8AC3E}">
        <p14:creationId xmlns:p14="http://schemas.microsoft.com/office/powerpoint/2010/main" val="1512224186"/>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
        <p:cNvGrpSpPr/>
        <p:nvPr/>
      </p:nvGrpSpPr>
      <p:grpSpPr>
        <a:xfrm>
          <a:off x="0" y="0"/>
          <a:ext cx="0" cy="0"/>
          <a:chOff x="0" y="0"/>
          <a:chExt cx="0" cy="0"/>
        </a:xfrm>
      </p:grpSpPr>
      <p:sp>
        <p:nvSpPr>
          <p:cNvPr id="2" name="ZoneTexte 1">
            <a:extLst>
              <a:ext uri="{FF2B5EF4-FFF2-40B4-BE49-F238E27FC236}">
                <a16:creationId xmlns:a16="http://schemas.microsoft.com/office/drawing/2014/main" id="{ED1765E9-18AC-513F-124C-3C5390DE862F}"/>
              </a:ext>
            </a:extLst>
          </p:cNvPr>
          <p:cNvSpPr txBox="1"/>
          <p:nvPr/>
        </p:nvSpPr>
        <p:spPr>
          <a:xfrm>
            <a:off x="1252718" y="1669783"/>
            <a:ext cx="9686563" cy="2369880"/>
          </a:xfrm>
          <a:prstGeom prst="rect">
            <a:avLst/>
          </a:prstGeom>
          <a:noFill/>
        </p:spPr>
        <p:txBody>
          <a:bodyPr wrap="square" rtlCol="0">
            <a:spAutoFit/>
          </a:bodyPr>
          <a:lstStyle/>
          <a:p>
            <a:pPr algn="ctr"/>
            <a:r>
              <a:rPr lang="fr-FR" sz="4000" b="1" dirty="0">
                <a:solidFill>
                  <a:srgbClr val="2B8C95"/>
                </a:solidFill>
                <a:latin typeface="Agenda" panose="02000603040000020004" pitchFamily="2" charset="0"/>
              </a:rPr>
              <a:t>Les enjeux des nouvelles pratiques </a:t>
            </a:r>
          </a:p>
          <a:p>
            <a:pPr algn="ctr"/>
            <a:r>
              <a:rPr lang="fr-FR" sz="4000" b="1" dirty="0">
                <a:solidFill>
                  <a:srgbClr val="2B8C95"/>
                </a:solidFill>
                <a:latin typeface="Agenda" panose="02000603040000020004" pitchFamily="2" charset="0"/>
              </a:rPr>
              <a:t>de l'interdisciplinarité </a:t>
            </a:r>
          </a:p>
          <a:p>
            <a:pPr algn="ctr"/>
            <a:r>
              <a:rPr lang="fr-FR" sz="4000" b="1" dirty="0">
                <a:solidFill>
                  <a:srgbClr val="2B8C95"/>
                </a:solidFill>
                <a:latin typeface="Agenda" panose="02000603040000020004" pitchFamily="2" charset="0"/>
              </a:rPr>
              <a:t>dans le champ de l'intervention sociale</a:t>
            </a:r>
          </a:p>
          <a:p>
            <a:pPr algn="ctr"/>
            <a:endParaRPr lang="fr-FR" sz="2800" b="1" dirty="0">
              <a:solidFill>
                <a:srgbClr val="2B8C95"/>
              </a:solidFill>
              <a:latin typeface="Agenda" panose="02000603040000020004" pitchFamily="2" charset="0"/>
            </a:endParaRPr>
          </a:p>
        </p:txBody>
      </p:sp>
      <p:sp>
        <p:nvSpPr>
          <p:cNvPr id="4" name="ZoneTexte 3">
            <a:extLst>
              <a:ext uri="{FF2B5EF4-FFF2-40B4-BE49-F238E27FC236}">
                <a16:creationId xmlns:a16="http://schemas.microsoft.com/office/drawing/2014/main" id="{3363E015-C258-6246-3FC7-161A35B52A46}"/>
              </a:ext>
            </a:extLst>
          </p:cNvPr>
          <p:cNvSpPr txBox="1"/>
          <p:nvPr/>
        </p:nvSpPr>
        <p:spPr>
          <a:xfrm>
            <a:off x="5882536" y="5054741"/>
            <a:ext cx="6140884" cy="1569660"/>
          </a:xfrm>
          <a:prstGeom prst="rect">
            <a:avLst/>
          </a:prstGeom>
          <a:noFill/>
        </p:spPr>
        <p:txBody>
          <a:bodyPr wrap="square">
            <a:spAutoFit/>
          </a:bodyPr>
          <a:lstStyle/>
          <a:p>
            <a:pPr algn="r"/>
            <a:r>
              <a:rPr lang="fr-FR" sz="3200" b="1" dirty="0">
                <a:solidFill>
                  <a:srgbClr val="2B8C95"/>
                </a:solidFill>
                <a:latin typeface="Agenda" panose="02000603040000020004" pitchFamily="2" charset="0"/>
              </a:rPr>
              <a:t>Julien </a:t>
            </a:r>
            <a:r>
              <a:rPr lang="fr-FR" sz="3200" b="1" dirty="0" err="1">
                <a:solidFill>
                  <a:srgbClr val="2B8C95"/>
                </a:solidFill>
                <a:latin typeface="Agenda" panose="02000603040000020004" pitchFamily="2" charset="0"/>
              </a:rPr>
              <a:t>Scheepers</a:t>
            </a:r>
            <a:endParaRPr lang="fr-FR" sz="3200" b="1" dirty="0">
              <a:solidFill>
                <a:srgbClr val="2B8C95"/>
              </a:solidFill>
              <a:latin typeface="Agenda" panose="02000603040000020004" pitchFamily="2" charset="0"/>
            </a:endParaRPr>
          </a:p>
          <a:p>
            <a:pPr algn="r"/>
            <a:r>
              <a:rPr lang="fr-FR" sz="3200" b="1" dirty="0">
                <a:solidFill>
                  <a:srgbClr val="2B8C95"/>
                </a:solidFill>
                <a:latin typeface="Agenda" panose="02000603040000020004" pitchFamily="2" charset="0"/>
              </a:rPr>
              <a:t>LARIIS – HETIS </a:t>
            </a:r>
          </a:p>
          <a:p>
            <a:pPr algn="r"/>
            <a:r>
              <a:rPr lang="fr-FR" sz="3200" b="1" dirty="0">
                <a:solidFill>
                  <a:srgbClr val="2B8C95"/>
                </a:solidFill>
                <a:latin typeface="Agenda" panose="02000603040000020004" pitchFamily="2" charset="0"/>
              </a:rPr>
              <a:t>22 février 2024 </a:t>
            </a:r>
          </a:p>
        </p:txBody>
      </p:sp>
    </p:spTree>
    <p:extLst>
      <p:ext uri="{BB962C8B-B14F-4D97-AF65-F5344CB8AC3E}">
        <p14:creationId xmlns:p14="http://schemas.microsoft.com/office/powerpoint/2010/main" val="251095826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9"/>
        <p:cNvGrpSpPr/>
        <p:nvPr/>
      </p:nvGrpSpPr>
      <p:grpSpPr>
        <a:xfrm>
          <a:off x="0" y="0"/>
          <a:ext cx="0" cy="0"/>
          <a:chOff x="0" y="0"/>
          <a:chExt cx="0" cy="0"/>
        </a:xfrm>
      </p:grpSpPr>
      <p:sp>
        <p:nvSpPr>
          <p:cNvPr id="40" name="Google Shape;40;p2"/>
          <p:cNvSpPr/>
          <p:nvPr/>
        </p:nvSpPr>
        <p:spPr>
          <a:xfrm>
            <a:off x="1096095" y="3028162"/>
            <a:ext cx="4064001" cy="1736643"/>
          </a:xfrm>
          <a:prstGeom prst="roundRect">
            <a:avLst>
              <a:gd name="adj" fmla="val 16667"/>
            </a:avLst>
          </a:prstGeom>
          <a:solidFill>
            <a:srgbClr val="59BEC9"/>
          </a:solidFill>
          <a:ln w="12700" cap="flat" cmpd="sng">
            <a:solidFill>
              <a:srgbClr val="59BEC9"/>
            </a:solidFill>
            <a:prstDash val="solid"/>
            <a:miter lim="800000"/>
            <a:headEnd type="none" w="sm" len="sm"/>
            <a:tailEnd type="none" w="sm" len="sm"/>
          </a:ln>
          <a:effectLst>
            <a:outerShdw blurRad="63500" sx="102000" sy="102000" algn="ctr" rotWithShape="0">
              <a:srgbClr val="000000">
                <a:alpha val="40000"/>
              </a:srgbClr>
            </a:outerShdw>
          </a:effectLst>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chemeClr val="lt1"/>
              </a:buClr>
              <a:buSzPts val="3200"/>
              <a:buFont typeface="Roboto"/>
              <a:buNone/>
            </a:pPr>
            <a:r>
              <a:rPr lang="fr-FR" sz="3200" b="1" i="0" u="none" strike="noStrike" cap="none">
                <a:solidFill>
                  <a:schemeClr val="lt1"/>
                </a:solidFill>
                <a:latin typeface="Roboto"/>
                <a:ea typeface="Roboto"/>
                <a:cs typeface="Roboto"/>
                <a:sym typeface="Roboto"/>
              </a:rPr>
              <a:t>Un laboratoire de recherche appliquée</a:t>
            </a:r>
            <a:endParaRPr/>
          </a:p>
        </p:txBody>
      </p:sp>
      <p:sp>
        <p:nvSpPr>
          <p:cNvPr id="41" name="Google Shape;41;p2"/>
          <p:cNvSpPr/>
          <p:nvPr/>
        </p:nvSpPr>
        <p:spPr>
          <a:xfrm>
            <a:off x="6755214" y="3028163"/>
            <a:ext cx="4064001" cy="1736643"/>
          </a:xfrm>
          <a:prstGeom prst="roundRect">
            <a:avLst>
              <a:gd name="adj" fmla="val 16667"/>
            </a:avLst>
          </a:prstGeom>
          <a:solidFill>
            <a:srgbClr val="BC999D"/>
          </a:solidFill>
          <a:ln>
            <a:noFill/>
          </a:ln>
          <a:effectLst>
            <a:outerShdw blurRad="63500" sx="102000" sy="102000" algn="ctr" rotWithShape="0">
              <a:srgbClr val="000000">
                <a:alpha val="40000"/>
              </a:srgbClr>
            </a:outerShdw>
          </a:effectLst>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chemeClr val="lt1"/>
              </a:buClr>
              <a:buSzPts val="3200"/>
              <a:buFont typeface="Roboto"/>
              <a:buNone/>
            </a:pPr>
            <a:r>
              <a:rPr lang="fr-FR" sz="3200" b="1" i="0" u="none" strike="noStrike" cap="none">
                <a:solidFill>
                  <a:schemeClr val="lt1"/>
                </a:solidFill>
                <a:latin typeface="Roboto"/>
                <a:ea typeface="Roboto"/>
                <a:cs typeface="Roboto"/>
                <a:sym typeface="Roboto"/>
              </a:rPr>
              <a:t>L’interdisciplinarité au service d’un champ</a:t>
            </a:r>
            <a:endParaRPr/>
          </a:p>
        </p:txBody>
      </p:sp>
      <p:sp>
        <p:nvSpPr>
          <p:cNvPr id="42" name="Google Shape;42;p2"/>
          <p:cNvSpPr/>
          <p:nvPr/>
        </p:nvSpPr>
        <p:spPr>
          <a:xfrm>
            <a:off x="3128095" y="5734378"/>
            <a:ext cx="5354320" cy="646983"/>
          </a:xfrm>
          <a:prstGeom prst="roundRect">
            <a:avLst>
              <a:gd name="adj" fmla="val 16667"/>
            </a:avLst>
          </a:prstGeom>
          <a:solidFill>
            <a:srgbClr val="CCB474"/>
          </a:solidFill>
          <a:ln>
            <a:noFill/>
          </a:ln>
          <a:effectLst>
            <a:outerShdw blurRad="63500" sx="102000" sy="102000" algn="ctr" rotWithShape="0">
              <a:srgbClr val="000000">
                <a:alpha val="40000"/>
              </a:srgbClr>
            </a:outerShdw>
          </a:effectLst>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chemeClr val="lt1"/>
              </a:buClr>
              <a:buSzPts val="3200"/>
              <a:buFont typeface="Roboto"/>
              <a:buNone/>
            </a:pPr>
            <a:r>
              <a:rPr lang="fr-FR" sz="3200" b="1" i="0" u="none" strike="noStrike" cap="none" dirty="0">
                <a:solidFill>
                  <a:schemeClr val="lt1"/>
                </a:solidFill>
                <a:latin typeface="Roboto"/>
                <a:ea typeface="Roboto"/>
                <a:cs typeface="Roboto"/>
                <a:sym typeface="Roboto"/>
              </a:rPr>
              <a:t>Les sciences participatives</a:t>
            </a:r>
            <a:endParaRPr dirty="0"/>
          </a:p>
        </p:txBody>
      </p:sp>
      <p:pic>
        <p:nvPicPr>
          <p:cNvPr id="43" name="Google Shape;43;p2"/>
          <p:cNvPicPr preferRelativeResize="0"/>
          <p:nvPr/>
        </p:nvPicPr>
        <p:blipFill rotWithShape="1">
          <a:blip r:embed="rId3">
            <a:alphaModFix/>
          </a:blip>
          <a:srcRect/>
          <a:stretch/>
        </p:blipFill>
        <p:spPr>
          <a:xfrm>
            <a:off x="2534450" y="133524"/>
            <a:ext cx="7123100" cy="3124581"/>
          </a:xfrm>
          <a:prstGeom prst="rect">
            <a:avLst/>
          </a:prstGeom>
          <a:noFill/>
          <a:ln>
            <a:noFill/>
          </a:ln>
        </p:spPr>
      </p:pic>
    </p:spTree>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25"/>
          <p:cNvSpPr/>
          <p:nvPr/>
        </p:nvSpPr>
        <p:spPr>
          <a:xfrm>
            <a:off x="3191933" y="1752436"/>
            <a:ext cx="2641599" cy="459448"/>
          </a:xfrm>
          <a:prstGeom prst="rect">
            <a:avLst/>
          </a:prstGeom>
          <a:noFill/>
          <a:ln>
            <a:noFill/>
          </a:ln>
        </p:spPr>
        <p:txBody>
          <a:bodyPr spcFirstLastPara="1" wrap="square" lIns="91425" tIns="45700" rIns="91425" bIns="45700" anchor="t" anchorCtr="0">
            <a:noAutofit/>
          </a:bodyPr>
          <a:lstStyle/>
          <a:p>
            <a:pPr marL="457189" marR="0" lvl="1" indent="0" algn="just" rtl="0">
              <a:lnSpc>
                <a:spcPct val="100000"/>
              </a:lnSpc>
              <a:spcBef>
                <a:spcPts val="0"/>
              </a:spcBef>
              <a:spcAft>
                <a:spcPts val="0"/>
              </a:spcAft>
              <a:buClr>
                <a:schemeClr val="dk1"/>
              </a:buClr>
              <a:buSzPts val="2700"/>
              <a:buFont typeface="Roboto"/>
              <a:buNone/>
            </a:pPr>
            <a:r>
              <a:rPr lang="fr-FR" sz="2800" b="1" i="0" u="none" strike="noStrike" cap="none" dirty="0">
                <a:solidFill>
                  <a:schemeClr val="dk1"/>
                </a:solidFill>
                <a:latin typeface="Roboto"/>
                <a:ea typeface="Roboto"/>
                <a:cs typeface="Roboto"/>
                <a:sym typeface="Roboto"/>
              </a:rPr>
              <a:t>Psychologie</a:t>
            </a:r>
            <a:endParaRPr sz="1200" b="0" i="0" u="none" strike="noStrike" cap="none" dirty="0">
              <a:solidFill>
                <a:srgbClr val="000000"/>
              </a:solidFill>
              <a:latin typeface="Roboto"/>
              <a:ea typeface="Roboto"/>
              <a:cs typeface="Roboto"/>
              <a:sym typeface="Roboto"/>
            </a:endParaRPr>
          </a:p>
        </p:txBody>
      </p:sp>
      <p:sp>
        <p:nvSpPr>
          <p:cNvPr id="255" name="Google Shape;255;p25"/>
          <p:cNvSpPr txBox="1"/>
          <p:nvPr/>
        </p:nvSpPr>
        <p:spPr>
          <a:xfrm>
            <a:off x="393699" y="559786"/>
            <a:ext cx="9414650" cy="895349"/>
          </a:xfrm>
          <a:prstGeom prst="rect">
            <a:avLst/>
          </a:prstGeom>
          <a:noFill/>
          <a:ln>
            <a:noFill/>
          </a:ln>
        </p:spPr>
        <p:txBody>
          <a:bodyPr spcFirstLastPara="1" wrap="square" lIns="25400" tIns="25400" rIns="25400" bIns="25400" anchor="ctr" anchorCtr="0">
            <a:normAutofit/>
          </a:bodyPr>
          <a:lstStyle/>
          <a:p>
            <a:pPr marL="0" marR="0" lvl="0" indent="0" algn="l" rtl="0">
              <a:lnSpc>
                <a:spcPct val="90000"/>
              </a:lnSpc>
              <a:spcBef>
                <a:spcPts val="0"/>
              </a:spcBef>
              <a:spcAft>
                <a:spcPts val="0"/>
              </a:spcAft>
              <a:buClr>
                <a:srgbClr val="000000"/>
              </a:buClr>
              <a:buSzPts val="4400"/>
              <a:buFont typeface="Arial"/>
              <a:buNone/>
            </a:pPr>
            <a:r>
              <a:rPr lang="fr-FR" sz="4400" b="0" i="0" u="none" strike="noStrike" cap="none" dirty="0">
                <a:solidFill>
                  <a:srgbClr val="000000"/>
                </a:solidFill>
                <a:latin typeface="Agenda" panose="02000603040000020004" pitchFamily="2" charset="0"/>
                <a:sym typeface="Arial"/>
              </a:rPr>
              <a:t>Les disciplines du travail social</a:t>
            </a:r>
            <a:endParaRPr dirty="0">
              <a:latin typeface="Agenda" panose="02000603040000020004" pitchFamily="2" charset="0"/>
            </a:endParaRPr>
          </a:p>
        </p:txBody>
      </p:sp>
      <p:sp>
        <p:nvSpPr>
          <p:cNvPr id="2" name="Google Shape;251;p25">
            <a:extLst>
              <a:ext uri="{FF2B5EF4-FFF2-40B4-BE49-F238E27FC236}">
                <a16:creationId xmlns:a16="http://schemas.microsoft.com/office/drawing/2014/main" id="{BF734C98-8B55-B020-59BA-9B6FE6DA6C20}"/>
              </a:ext>
            </a:extLst>
          </p:cNvPr>
          <p:cNvSpPr/>
          <p:nvPr/>
        </p:nvSpPr>
        <p:spPr>
          <a:xfrm>
            <a:off x="5954044" y="2234829"/>
            <a:ext cx="2734732" cy="469564"/>
          </a:xfrm>
          <a:prstGeom prst="rect">
            <a:avLst/>
          </a:prstGeom>
          <a:noFill/>
          <a:ln>
            <a:noFill/>
          </a:ln>
        </p:spPr>
        <p:txBody>
          <a:bodyPr spcFirstLastPara="1" wrap="square" lIns="91425" tIns="45700" rIns="91425" bIns="45700" anchor="t" anchorCtr="0">
            <a:noAutofit/>
          </a:bodyPr>
          <a:lstStyle/>
          <a:p>
            <a:pPr marL="457189" marR="0" lvl="1" indent="0" algn="just" rtl="0">
              <a:lnSpc>
                <a:spcPct val="100000"/>
              </a:lnSpc>
              <a:spcBef>
                <a:spcPts val="0"/>
              </a:spcBef>
              <a:spcAft>
                <a:spcPts val="0"/>
              </a:spcAft>
              <a:buClr>
                <a:schemeClr val="dk1"/>
              </a:buClr>
              <a:buSzPts val="2700"/>
              <a:buFont typeface="Roboto"/>
              <a:buNone/>
            </a:pPr>
            <a:r>
              <a:rPr lang="fr-FR" sz="2800" b="1" dirty="0">
                <a:solidFill>
                  <a:schemeClr val="dk1"/>
                </a:solidFill>
                <a:latin typeface="Roboto"/>
                <a:ea typeface="Roboto"/>
                <a:cs typeface="Roboto"/>
                <a:sym typeface="Roboto"/>
              </a:rPr>
              <a:t>Droit</a:t>
            </a:r>
          </a:p>
        </p:txBody>
      </p:sp>
      <p:sp>
        <p:nvSpPr>
          <p:cNvPr id="3" name="Google Shape;251;p25">
            <a:extLst>
              <a:ext uri="{FF2B5EF4-FFF2-40B4-BE49-F238E27FC236}">
                <a16:creationId xmlns:a16="http://schemas.microsoft.com/office/drawing/2014/main" id="{063155F2-5B84-1902-A579-82058B49B169}"/>
              </a:ext>
            </a:extLst>
          </p:cNvPr>
          <p:cNvSpPr/>
          <p:nvPr/>
        </p:nvSpPr>
        <p:spPr>
          <a:xfrm>
            <a:off x="524935" y="3194218"/>
            <a:ext cx="2734732" cy="469564"/>
          </a:xfrm>
          <a:prstGeom prst="rect">
            <a:avLst/>
          </a:prstGeom>
          <a:noFill/>
          <a:ln>
            <a:noFill/>
          </a:ln>
        </p:spPr>
        <p:txBody>
          <a:bodyPr spcFirstLastPara="1" wrap="square" lIns="91425" tIns="45700" rIns="91425" bIns="45700" anchor="t" anchorCtr="0">
            <a:noAutofit/>
          </a:bodyPr>
          <a:lstStyle/>
          <a:p>
            <a:pPr marL="457189" marR="0" lvl="1" indent="0" algn="just" rtl="0">
              <a:lnSpc>
                <a:spcPct val="100000"/>
              </a:lnSpc>
              <a:spcBef>
                <a:spcPts val="0"/>
              </a:spcBef>
              <a:spcAft>
                <a:spcPts val="0"/>
              </a:spcAft>
              <a:buClr>
                <a:schemeClr val="dk1"/>
              </a:buClr>
              <a:buSzPts val="2700"/>
              <a:buFont typeface="Roboto"/>
              <a:buNone/>
            </a:pPr>
            <a:r>
              <a:rPr lang="fr-FR" sz="2800" b="1" dirty="0">
                <a:solidFill>
                  <a:schemeClr val="dk1"/>
                </a:solidFill>
                <a:latin typeface="Roboto"/>
                <a:ea typeface="Roboto"/>
                <a:cs typeface="Roboto"/>
                <a:sym typeface="Roboto"/>
              </a:rPr>
              <a:t>Sociologie</a:t>
            </a:r>
          </a:p>
        </p:txBody>
      </p:sp>
      <p:sp>
        <p:nvSpPr>
          <p:cNvPr id="4" name="Google Shape;251;p25">
            <a:extLst>
              <a:ext uri="{FF2B5EF4-FFF2-40B4-BE49-F238E27FC236}">
                <a16:creationId xmlns:a16="http://schemas.microsoft.com/office/drawing/2014/main" id="{EEDC2902-2874-801E-6035-91F5DEC85174}"/>
              </a:ext>
            </a:extLst>
          </p:cNvPr>
          <p:cNvSpPr/>
          <p:nvPr/>
        </p:nvSpPr>
        <p:spPr>
          <a:xfrm>
            <a:off x="7691967" y="5891966"/>
            <a:ext cx="2734732" cy="469564"/>
          </a:xfrm>
          <a:prstGeom prst="rect">
            <a:avLst/>
          </a:prstGeom>
          <a:noFill/>
          <a:ln>
            <a:noFill/>
          </a:ln>
        </p:spPr>
        <p:txBody>
          <a:bodyPr spcFirstLastPara="1" wrap="square" lIns="91425" tIns="45700" rIns="91425" bIns="45700" anchor="t" anchorCtr="0">
            <a:noAutofit/>
          </a:bodyPr>
          <a:lstStyle/>
          <a:p>
            <a:pPr marL="457189" marR="0" lvl="1" indent="0" algn="just" rtl="0">
              <a:lnSpc>
                <a:spcPct val="100000"/>
              </a:lnSpc>
              <a:spcBef>
                <a:spcPts val="0"/>
              </a:spcBef>
              <a:spcAft>
                <a:spcPts val="0"/>
              </a:spcAft>
              <a:buClr>
                <a:schemeClr val="dk1"/>
              </a:buClr>
              <a:buSzPts val="2700"/>
              <a:buFont typeface="Roboto"/>
              <a:buNone/>
            </a:pPr>
            <a:r>
              <a:rPr lang="fr-FR" sz="2800" b="1" dirty="0">
                <a:solidFill>
                  <a:schemeClr val="dk1"/>
                </a:solidFill>
                <a:latin typeface="Roboto"/>
                <a:ea typeface="Roboto"/>
                <a:cs typeface="Roboto"/>
                <a:sym typeface="Roboto"/>
              </a:rPr>
              <a:t>Histoire</a:t>
            </a:r>
          </a:p>
        </p:txBody>
      </p:sp>
      <p:sp>
        <p:nvSpPr>
          <p:cNvPr id="5" name="Google Shape;251;p25">
            <a:extLst>
              <a:ext uri="{FF2B5EF4-FFF2-40B4-BE49-F238E27FC236}">
                <a16:creationId xmlns:a16="http://schemas.microsoft.com/office/drawing/2014/main" id="{C355F1D5-BF96-47D4-AEB5-04E71828EEE2}"/>
              </a:ext>
            </a:extLst>
          </p:cNvPr>
          <p:cNvSpPr/>
          <p:nvPr/>
        </p:nvSpPr>
        <p:spPr>
          <a:xfrm>
            <a:off x="8932335" y="2957659"/>
            <a:ext cx="2734732" cy="469564"/>
          </a:xfrm>
          <a:prstGeom prst="rect">
            <a:avLst/>
          </a:prstGeom>
          <a:noFill/>
          <a:ln>
            <a:noFill/>
          </a:ln>
        </p:spPr>
        <p:txBody>
          <a:bodyPr spcFirstLastPara="1" wrap="square" lIns="91425" tIns="45700" rIns="91425" bIns="45700" anchor="t" anchorCtr="0">
            <a:noAutofit/>
          </a:bodyPr>
          <a:lstStyle/>
          <a:p>
            <a:pPr marL="457189" marR="0" lvl="1" indent="0" algn="just" rtl="0">
              <a:lnSpc>
                <a:spcPct val="100000"/>
              </a:lnSpc>
              <a:spcBef>
                <a:spcPts val="0"/>
              </a:spcBef>
              <a:spcAft>
                <a:spcPts val="0"/>
              </a:spcAft>
              <a:buClr>
                <a:schemeClr val="dk1"/>
              </a:buClr>
              <a:buSzPts val="2700"/>
              <a:buFont typeface="Roboto"/>
              <a:buNone/>
            </a:pPr>
            <a:r>
              <a:rPr lang="fr-FR" sz="2800" b="1" dirty="0">
                <a:solidFill>
                  <a:schemeClr val="dk1"/>
                </a:solidFill>
                <a:latin typeface="Roboto"/>
                <a:ea typeface="Roboto"/>
                <a:cs typeface="Roboto"/>
                <a:sym typeface="Roboto"/>
              </a:rPr>
              <a:t>Ethnologie </a:t>
            </a:r>
          </a:p>
        </p:txBody>
      </p:sp>
      <p:sp>
        <p:nvSpPr>
          <p:cNvPr id="6" name="Google Shape;251;p25">
            <a:extLst>
              <a:ext uri="{FF2B5EF4-FFF2-40B4-BE49-F238E27FC236}">
                <a16:creationId xmlns:a16="http://schemas.microsoft.com/office/drawing/2014/main" id="{93C55282-DC54-563C-7C78-84A5EB0510BB}"/>
              </a:ext>
            </a:extLst>
          </p:cNvPr>
          <p:cNvSpPr/>
          <p:nvPr/>
        </p:nvSpPr>
        <p:spPr>
          <a:xfrm>
            <a:off x="1096435" y="4334799"/>
            <a:ext cx="2976032" cy="469564"/>
          </a:xfrm>
          <a:prstGeom prst="rect">
            <a:avLst/>
          </a:prstGeom>
          <a:noFill/>
          <a:ln>
            <a:noFill/>
          </a:ln>
        </p:spPr>
        <p:txBody>
          <a:bodyPr spcFirstLastPara="1" wrap="square" lIns="91425" tIns="45700" rIns="91425" bIns="45700" anchor="t" anchorCtr="0">
            <a:noAutofit/>
          </a:bodyPr>
          <a:lstStyle/>
          <a:p>
            <a:pPr marL="457189" marR="0" lvl="1" indent="0" algn="just" rtl="0">
              <a:lnSpc>
                <a:spcPct val="100000"/>
              </a:lnSpc>
              <a:spcBef>
                <a:spcPts val="0"/>
              </a:spcBef>
              <a:spcAft>
                <a:spcPts val="0"/>
              </a:spcAft>
              <a:buClr>
                <a:schemeClr val="dk1"/>
              </a:buClr>
              <a:buSzPts val="2700"/>
              <a:buFont typeface="Roboto"/>
              <a:buNone/>
            </a:pPr>
            <a:r>
              <a:rPr lang="fr-FR" sz="2800" b="1" dirty="0">
                <a:solidFill>
                  <a:schemeClr val="dk1"/>
                </a:solidFill>
                <a:latin typeface="Roboto"/>
                <a:ea typeface="Roboto"/>
                <a:cs typeface="Roboto"/>
                <a:sym typeface="Roboto"/>
              </a:rPr>
              <a:t>Anthropologie</a:t>
            </a:r>
          </a:p>
        </p:txBody>
      </p:sp>
      <p:sp>
        <p:nvSpPr>
          <p:cNvPr id="7" name="Google Shape;251;p25">
            <a:extLst>
              <a:ext uri="{FF2B5EF4-FFF2-40B4-BE49-F238E27FC236}">
                <a16:creationId xmlns:a16="http://schemas.microsoft.com/office/drawing/2014/main" id="{2D68F761-CE66-55CB-B7CD-49D47B2B224E}"/>
              </a:ext>
            </a:extLst>
          </p:cNvPr>
          <p:cNvSpPr/>
          <p:nvPr/>
        </p:nvSpPr>
        <p:spPr>
          <a:xfrm>
            <a:off x="3818467" y="3117683"/>
            <a:ext cx="2734732" cy="469564"/>
          </a:xfrm>
          <a:prstGeom prst="rect">
            <a:avLst/>
          </a:prstGeom>
          <a:noFill/>
          <a:ln>
            <a:noFill/>
          </a:ln>
        </p:spPr>
        <p:txBody>
          <a:bodyPr spcFirstLastPara="1" wrap="square" lIns="91425" tIns="45700" rIns="91425" bIns="45700" anchor="t" anchorCtr="0">
            <a:noAutofit/>
          </a:bodyPr>
          <a:lstStyle/>
          <a:p>
            <a:pPr marL="457189" marR="0" lvl="1" indent="0" algn="just" rtl="0">
              <a:lnSpc>
                <a:spcPct val="100000"/>
              </a:lnSpc>
              <a:spcBef>
                <a:spcPts val="0"/>
              </a:spcBef>
              <a:spcAft>
                <a:spcPts val="0"/>
              </a:spcAft>
              <a:buClr>
                <a:schemeClr val="dk1"/>
              </a:buClr>
              <a:buSzPts val="2700"/>
              <a:buFont typeface="Roboto"/>
              <a:buNone/>
            </a:pPr>
            <a:r>
              <a:rPr lang="fr-FR" sz="2800" b="1" dirty="0">
                <a:solidFill>
                  <a:schemeClr val="dk1"/>
                </a:solidFill>
                <a:latin typeface="Roboto"/>
                <a:ea typeface="Roboto"/>
                <a:cs typeface="Roboto"/>
                <a:sym typeface="Roboto"/>
              </a:rPr>
              <a:t>Sciences éducation</a:t>
            </a:r>
          </a:p>
        </p:txBody>
      </p:sp>
      <p:sp>
        <p:nvSpPr>
          <p:cNvPr id="9" name="Google Shape;251;p25">
            <a:extLst>
              <a:ext uri="{FF2B5EF4-FFF2-40B4-BE49-F238E27FC236}">
                <a16:creationId xmlns:a16="http://schemas.microsoft.com/office/drawing/2014/main" id="{7198C9FC-DAFA-A8F1-020C-0F6D93B704D9}"/>
              </a:ext>
            </a:extLst>
          </p:cNvPr>
          <p:cNvSpPr/>
          <p:nvPr/>
        </p:nvSpPr>
        <p:spPr>
          <a:xfrm>
            <a:off x="4301065" y="5474735"/>
            <a:ext cx="2734732" cy="469564"/>
          </a:xfrm>
          <a:prstGeom prst="rect">
            <a:avLst/>
          </a:prstGeom>
          <a:noFill/>
          <a:ln>
            <a:noFill/>
          </a:ln>
        </p:spPr>
        <p:txBody>
          <a:bodyPr spcFirstLastPara="1" wrap="square" lIns="91425" tIns="45700" rIns="91425" bIns="45700" anchor="t" anchorCtr="0">
            <a:noAutofit/>
          </a:bodyPr>
          <a:lstStyle/>
          <a:p>
            <a:pPr marL="457189" marR="0" lvl="1" indent="0" algn="just" rtl="0">
              <a:lnSpc>
                <a:spcPct val="100000"/>
              </a:lnSpc>
              <a:spcBef>
                <a:spcPts val="0"/>
              </a:spcBef>
              <a:spcAft>
                <a:spcPts val="0"/>
              </a:spcAft>
              <a:buClr>
                <a:schemeClr val="dk1"/>
              </a:buClr>
              <a:buSzPts val="2700"/>
              <a:buFont typeface="Roboto"/>
              <a:buNone/>
            </a:pPr>
            <a:r>
              <a:rPr lang="fr-FR" sz="2800" b="1" dirty="0">
                <a:solidFill>
                  <a:schemeClr val="dk1"/>
                </a:solidFill>
                <a:latin typeface="Roboto"/>
                <a:ea typeface="Roboto"/>
                <a:cs typeface="Roboto"/>
                <a:sym typeface="Roboto"/>
              </a:rPr>
              <a:t>Sciences politiques</a:t>
            </a:r>
          </a:p>
        </p:txBody>
      </p:sp>
      <p:sp>
        <p:nvSpPr>
          <p:cNvPr id="10" name="Google Shape;251;p25">
            <a:extLst>
              <a:ext uri="{FF2B5EF4-FFF2-40B4-BE49-F238E27FC236}">
                <a16:creationId xmlns:a16="http://schemas.microsoft.com/office/drawing/2014/main" id="{532DAEFA-E1F0-72FD-8545-E97F03E75AD2}"/>
              </a:ext>
            </a:extLst>
          </p:cNvPr>
          <p:cNvSpPr/>
          <p:nvPr/>
        </p:nvSpPr>
        <p:spPr>
          <a:xfrm>
            <a:off x="5185833" y="4296209"/>
            <a:ext cx="2734732" cy="469564"/>
          </a:xfrm>
          <a:prstGeom prst="rect">
            <a:avLst/>
          </a:prstGeom>
          <a:noFill/>
          <a:ln>
            <a:noFill/>
          </a:ln>
        </p:spPr>
        <p:txBody>
          <a:bodyPr spcFirstLastPara="1" wrap="square" lIns="91425" tIns="45700" rIns="91425" bIns="45700" anchor="t" anchorCtr="0">
            <a:noAutofit/>
          </a:bodyPr>
          <a:lstStyle/>
          <a:p>
            <a:pPr marL="457189" marR="0" lvl="1" indent="0" algn="just" rtl="0">
              <a:lnSpc>
                <a:spcPct val="100000"/>
              </a:lnSpc>
              <a:spcBef>
                <a:spcPts val="0"/>
              </a:spcBef>
              <a:spcAft>
                <a:spcPts val="0"/>
              </a:spcAft>
              <a:buClr>
                <a:schemeClr val="dk1"/>
              </a:buClr>
              <a:buSzPts val="2700"/>
              <a:buFont typeface="Roboto"/>
              <a:buNone/>
            </a:pPr>
            <a:r>
              <a:rPr lang="fr-FR" sz="2800" b="1" dirty="0">
                <a:solidFill>
                  <a:srgbClr val="2B8C95"/>
                </a:solidFill>
                <a:latin typeface="Roboto"/>
                <a:ea typeface="Roboto"/>
                <a:cs typeface="Roboto"/>
                <a:sym typeface="Roboto"/>
              </a:rPr>
              <a:t>Sciences cognitives</a:t>
            </a:r>
          </a:p>
        </p:txBody>
      </p:sp>
      <p:sp>
        <p:nvSpPr>
          <p:cNvPr id="11" name="Google Shape;251;p25">
            <a:extLst>
              <a:ext uri="{FF2B5EF4-FFF2-40B4-BE49-F238E27FC236}">
                <a16:creationId xmlns:a16="http://schemas.microsoft.com/office/drawing/2014/main" id="{2C914719-A630-5988-B7C8-DC3C3EFDD6D6}"/>
              </a:ext>
            </a:extLst>
          </p:cNvPr>
          <p:cNvSpPr/>
          <p:nvPr/>
        </p:nvSpPr>
        <p:spPr>
          <a:xfrm>
            <a:off x="393699" y="1904589"/>
            <a:ext cx="2865967" cy="469564"/>
          </a:xfrm>
          <a:prstGeom prst="rect">
            <a:avLst/>
          </a:prstGeom>
          <a:noFill/>
          <a:ln>
            <a:noFill/>
          </a:ln>
        </p:spPr>
        <p:txBody>
          <a:bodyPr spcFirstLastPara="1" wrap="square" lIns="91425" tIns="45700" rIns="91425" bIns="45700" anchor="t" anchorCtr="0">
            <a:noAutofit/>
          </a:bodyPr>
          <a:lstStyle/>
          <a:p>
            <a:pPr marL="457189" marR="0" lvl="1" indent="0" algn="just" rtl="0">
              <a:lnSpc>
                <a:spcPct val="100000"/>
              </a:lnSpc>
              <a:spcBef>
                <a:spcPts val="0"/>
              </a:spcBef>
              <a:spcAft>
                <a:spcPts val="0"/>
              </a:spcAft>
              <a:buClr>
                <a:schemeClr val="dk1"/>
              </a:buClr>
              <a:buSzPts val="2700"/>
              <a:buFont typeface="Roboto"/>
              <a:buNone/>
            </a:pPr>
            <a:r>
              <a:rPr lang="fr-FR" sz="2800" b="1" dirty="0">
                <a:solidFill>
                  <a:srgbClr val="2B8C95"/>
                </a:solidFill>
                <a:latin typeface="Roboto"/>
                <a:ea typeface="Roboto"/>
                <a:cs typeface="Roboto"/>
                <a:sym typeface="Roboto"/>
              </a:rPr>
              <a:t>Sciences économiques</a:t>
            </a:r>
          </a:p>
        </p:txBody>
      </p:sp>
      <p:sp>
        <p:nvSpPr>
          <p:cNvPr id="12" name="Google Shape;251;p25">
            <a:extLst>
              <a:ext uri="{FF2B5EF4-FFF2-40B4-BE49-F238E27FC236}">
                <a16:creationId xmlns:a16="http://schemas.microsoft.com/office/drawing/2014/main" id="{34AC69F0-0A8D-EC9B-9167-DDDD3D272E64}"/>
              </a:ext>
            </a:extLst>
          </p:cNvPr>
          <p:cNvSpPr/>
          <p:nvPr/>
        </p:nvSpPr>
        <p:spPr>
          <a:xfrm>
            <a:off x="7321410" y="1485351"/>
            <a:ext cx="2734732" cy="469564"/>
          </a:xfrm>
          <a:prstGeom prst="rect">
            <a:avLst/>
          </a:prstGeom>
          <a:noFill/>
          <a:ln>
            <a:noFill/>
          </a:ln>
        </p:spPr>
        <p:txBody>
          <a:bodyPr spcFirstLastPara="1" wrap="square" lIns="91425" tIns="45700" rIns="91425" bIns="45700" anchor="t" anchorCtr="0">
            <a:noAutofit/>
          </a:bodyPr>
          <a:lstStyle/>
          <a:p>
            <a:pPr marL="457189" marR="0" lvl="1" indent="0" algn="just" rtl="0">
              <a:lnSpc>
                <a:spcPct val="100000"/>
              </a:lnSpc>
              <a:spcBef>
                <a:spcPts val="0"/>
              </a:spcBef>
              <a:spcAft>
                <a:spcPts val="0"/>
              </a:spcAft>
              <a:buClr>
                <a:schemeClr val="dk1"/>
              </a:buClr>
              <a:buSzPts val="2700"/>
              <a:buFont typeface="Roboto"/>
              <a:buNone/>
            </a:pPr>
            <a:r>
              <a:rPr lang="fr-FR" sz="2800" b="1" dirty="0">
                <a:solidFill>
                  <a:srgbClr val="2B8C95"/>
                </a:solidFill>
                <a:latin typeface="Roboto"/>
                <a:ea typeface="Roboto"/>
                <a:cs typeface="Roboto"/>
                <a:sym typeface="Roboto"/>
              </a:rPr>
              <a:t>Géographie</a:t>
            </a:r>
          </a:p>
        </p:txBody>
      </p:sp>
      <p:sp>
        <p:nvSpPr>
          <p:cNvPr id="13" name="Google Shape;251;p25">
            <a:extLst>
              <a:ext uri="{FF2B5EF4-FFF2-40B4-BE49-F238E27FC236}">
                <a16:creationId xmlns:a16="http://schemas.microsoft.com/office/drawing/2014/main" id="{7E12966F-5BE7-BE59-B37F-CECF12B9CF2C}"/>
              </a:ext>
            </a:extLst>
          </p:cNvPr>
          <p:cNvSpPr/>
          <p:nvPr/>
        </p:nvSpPr>
        <p:spPr>
          <a:xfrm>
            <a:off x="469895" y="5317133"/>
            <a:ext cx="3175000" cy="469564"/>
          </a:xfrm>
          <a:prstGeom prst="rect">
            <a:avLst/>
          </a:prstGeom>
          <a:noFill/>
          <a:ln>
            <a:noFill/>
          </a:ln>
        </p:spPr>
        <p:txBody>
          <a:bodyPr spcFirstLastPara="1" wrap="square" lIns="91425" tIns="45700" rIns="91425" bIns="45700" anchor="t" anchorCtr="0">
            <a:noAutofit/>
          </a:bodyPr>
          <a:lstStyle/>
          <a:p>
            <a:pPr marL="457189" marR="0" lvl="1" indent="0" algn="just" rtl="0">
              <a:lnSpc>
                <a:spcPct val="100000"/>
              </a:lnSpc>
              <a:spcBef>
                <a:spcPts val="0"/>
              </a:spcBef>
              <a:spcAft>
                <a:spcPts val="0"/>
              </a:spcAft>
              <a:buClr>
                <a:schemeClr val="dk1"/>
              </a:buClr>
              <a:buSzPts val="2700"/>
              <a:buFont typeface="Roboto"/>
              <a:buNone/>
            </a:pPr>
            <a:r>
              <a:rPr lang="fr-FR" sz="2800" b="1" dirty="0">
                <a:solidFill>
                  <a:srgbClr val="2B8C95"/>
                </a:solidFill>
                <a:latin typeface="Roboto"/>
                <a:ea typeface="Roboto"/>
                <a:cs typeface="Roboto"/>
                <a:sym typeface="Roboto"/>
              </a:rPr>
              <a:t>Sciences communication</a:t>
            </a:r>
          </a:p>
        </p:txBody>
      </p:sp>
      <p:sp>
        <p:nvSpPr>
          <p:cNvPr id="14" name="Google Shape;251;p25">
            <a:extLst>
              <a:ext uri="{FF2B5EF4-FFF2-40B4-BE49-F238E27FC236}">
                <a16:creationId xmlns:a16="http://schemas.microsoft.com/office/drawing/2014/main" id="{9972A7B4-E8D1-484E-92DC-8E266F80B4F1}"/>
              </a:ext>
            </a:extLst>
          </p:cNvPr>
          <p:cNvSpPr/>
          <p:nvPr/>
        </p:nvSpPr>
        <p:spPr>
          <a:xfrm>
            <a:off x="6726765" y="3024529"/>
            <a:ext cx="2734732" cy="469564"/>
          </a:xfrm>
          <a:prstGeom prst="rect">
            <a:avLst/>
          </a:prstGeom>
          <a:noFill/>
          <a:ln>
            <a:noFill/>
          </a:ln>
        </p:spPr>
        <p:txBody>
          <a:bodyPr spcFirstLastPara="1" wrap="square" lIns="91425" tIns="45700" rIns="91425" bIns="45700" anchor="t" anchorCtr="0">
            <a:noAutofit/>
          </a:bodyPr>
          <a:lstStyle/>
          <a:p>
            <a:pPr marL="457189" marR="0" lvl="1" indent="0" algn="just" rtl="0">
              <a:lnSpc>
                <a:spcPct val="100000"/>
              </a:lnSpc>
              <a:spcBef>
                <a:spcPts val="0"/>
              </a:spcBef>
              <a:spcAft>
                <a:spcPts val="0"/>
              </a:spcAft>
              <a:buClr>
                <a:schemeClr val="dk1"/>
              </a:buClr>
              <a:buSzPts val="2700"/>
              <a:buFont typeface="Roboto"/>
              <a:buNone/>
            </a:pPr>
            <a:r>
              <a:rPr lang="fr-FR" sz="2800" b="1" dirty="0">
                <a:solidFill>
                  <a:srgbClr val="2B8C95"/>
                </a:solidFill>
                <a:latin typeface="Roboto"/>
                <a:ea typeface="Roboto"/>
                <a:cs typeface="Roboto"/>
                <a:sym typeface="Roboto"/>
              </a:rPr>
              <a:t>Sciences Ingénieur</a:t>
            </a:r>
          </a:p>
        </p:txBody>
      </p:sp>
      <p:sp>
        <p:nvSpPr>
          <p:cNvPr id="15" name="Google Shape;251;p25">
            <a:extLst>
              <a:ext uri="{FF2B5EF4-FFF2-40B4-BE49-F238E27FC236}">
                <a16:creationId xmlns:a16="http://schemas.microsoft.com/office/drawing/2014/main" id="{5971CCD9-BA51-DBF0-B7C6-A8AE03D6D8A9}"/>
              </a:ext>
            </a:extLst>
          </p:cNvPr>
          <p:cNvSpPr/>
          <p:nvPr/>
        </p:nvSpPr>
        <p:spPr>
          <a:xfrm>
            <a:off x="8036980" y="4296209"/>
            <a:ext cx="3189820" cy="469564"/>
          </a:xfrm>
          <a:prstGeom prst="rect">
            <a:avLst/>
          </a:prstGeom>
          <a:noFill/>
          <a:ln>
            <a:noFill/>
          </a:ln>
        </p:spPr>
        <p:txBody>
          <a:bodyPr spcFirstLastPara="1" wrap="square" lIns="91425" tIns="45700" rIns="91425" bIns="45700" anchor="t" anchorCtr="0">
            <a:noAutofit/>
          </a:bodyPr>
          <a:lstStyle/>
          <a:p>
            <a:pPr marL="457189" marR="0" lvl="1" indent="0" algn="just" rtl="0">
              <a:lnSpc>
                <a:spcPct val="100000"/>
              </a:lnSpc>
              <a:spcBef>
                <a:spcPts val="0"/>
              </a:spcBef>
              <a:spcAft>
                <a:spcPts val="0"/>
              </a:spcAft>
              <a:buClr>
                <a:schemeClr val="dk1"/>
              </a:buClr>
              <a:buSzPts val="2700"/>
              <a:buFont typeface="Roboto"/>
              <a:buNone/>
            </a:pPr>
            <a:r>
              <a:rPr lang="fr-FR" sz="2800" b="1" dirty="0">
                <a:solidFill>
                  <a:srgbClr val="2B8C95"/>
                </a:solidFill>
                <a:latin typeface="Roboto"/>
                <a:ea typeface="Roboto"/>
                <a:cs typeface="Roboto"/>
                <a:sym typeface="Roboto"/>
              </a:rPr>
              <a:t>Mathématiques appliquées</a:t>
            </a:r>
          </a:p>
        </p:txBody>
      </p:sp>
      <p:sp>
        <p:nvSpPr>
          <p:cNvPr id="16" name="Google Shape;251;p25">
            <a:extLst>
              <a:ext uri="{FF2B5EF4-FFF2-40B4-BE49-F238E27FC236}">
                <a16:creationId xmlns:a16="http://schemas.microsoft.com/office/drawing/2014/main" id="{A1140660-247E-C36D-4A4D-A29A7F0BC1B4}"/>
              </a:ext>
            </a:extLst>
          </p:cNvPr>
          <p:cNvSpPr/>
          <p:nvPr/>
        </p:nvSpPr>
        <p:spPr>
          <a:xfrm>
            <a:off x="8036980" y="2301699"/>
            <a:ext cx="2734732" cy="469564"/>
          </a:xfrm>
          <a:prstGeom prst="rect">
            <a:avLst/>
          </a:prstGeom>
          <a:noFill/>
          <a:ln>
            <a:noFill/>
          </a:ln>
        </p:spPr>
        <p:txBody>
          <a:bodyPr spcFirstLastPara="1" wrap="square" lIns="91425" tIns="45700" rIns="91425" bIns="45700" anchor="t" anchorCtr="0">
            <a:noAutofit/>
          </a:bodyPr>
          <a:lstStyle/>
          <a:p>
            <a:pPr marL="457189" marR="0" lvl="1" indent="0" algn="just" rtl="0">
              <a:lnSpc>
                <a:spcPct val="100000"/>
              </a:lnSpc>
              <a:spcBef>
                <a:spcPts val="0"/>
              </a:spcBef>
              <a:spcAft>
                <a:spcPts val="0"/>
              </a:spcAft>
              <a:buClr>
                <a:schemeClr val="dk1"/>
              </a:buClr>
              <a:buSzPts val="2700"/>
              <a:buFont typeface="Roboto"/>
              <a:buNone/>
            </a:pPr>
            <a:r>
              <a:rPr lang="fr-FR" sz="2800" b="1" dirty="0">
                <a:solidFill>
                  <a:schemeClr val="dk1"/>
                </a:solidFill>
                <a:latin typeface="Roboto"/>
                <a:ea typeface="Roboto"/>
                <a:cs typeface="Roboto"/>
                <a:sym typeface="Roboto"/>
              </a:rPr>
              <a:t>Philosophie</a:t>
            </a:r>
          </a:p>
        </p:txBody>
      </p:sp>
    </p:spTree>
    <p:extLst>
      <p:ext uri="{BB962C8B-B14F-4D97-AF65-F5344CB8AC3E}">
        <p14:creationId xmlns:p14="http://schemas.microsoft.com/office/powerpoint/2010/main" val="21152301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1"/>
                                        </p:tgtEl>
                                        <p:attrNameLst>
                                          <p:attrName>style.visibility</p:attrName>
                                        </p:attrNameLst>
                                      </p:cBhvr>
                                      <p:to>
                                        <p:strVal val="visible"/>
                                      </p:to>
                                    </p:set>
                                    <p:animEffect transition="in" filter="fade">
                                      <p:cBhvr>
                                        <p:cTn id="7" dur="500"/>
                                        <p:tgtEl>
                                          <p:spTgt spid="2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5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fade">
                                      <p:cBhvr>
                                        <p:cTn id="57" dur="500"/>
                                        <p:tgtEl>
                                          <p:spTgt spid="1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fade">
                                      <p:cBhvr>
                                        <p:cTn id="62" dur="500"/>
                                        <p:tgtEl>
                                          <p:spTgt spid="12"/>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fade">
                                      <p:cBhvr>
                                        <p:cTn id="67" dur="500"/>
                                        <p:tgtEl>
                                          <p:spTgt spid="13"/>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fade">
                                      <p:cBhvr>
                                        <p:cTn id="72" dur="500"/>
                                        <p:tgtEl>
                                          <p:spTgt spid="14"/>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fade">
                                      <p:cBhvr>
                                        <p:cTn id="7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 grpId="0"/>
      <p:bldP spid="2" grpId="0"/>
      <p:bldP spid="3" grpId="0"/>
      <p:bldP spid="4" grpId="0"/>
      <p:bldP spid="5" grpId="0"/>
      <p:bldP spid="6" grpId="0"/>
      <p:bldP spid="7" grpId="0"/>
      <p:bldP spid="9" grpId="0"/>
      <p:bldP spid="10" grpId="0"/>
      <p:bldP spid="11" grpId="0"/>
      <p:bldP spid="12" grpId="0"/>
      <p:bldP spid="13" grpId="0"/>
      <p:bldP spid="14" grpId="0"/>
      <p:bldP spid="15"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5" name="Google Shape;255;p25"/>
          <p:cNvSpPr txBox="1"/>
          <p:nvPr/>
        </p:nvSpPr>
        <p:spPr>
          <a:xfrm>
            <a:off x="1027756" y="2737115"/>
            <a:ext cx="9414650" cy="895349"/>
          </a:xfrm>
          <a:prstGeom prst="rect">
            <a:avLst/>
          </a:prstGeom>
          <a:noFill/>
          <a:ln>
            <a:noFill/>
          </a:ln>
        </p:spPr>
        <p:txBody>
          <a:bodyPr spcFirstLastPara="1" wrap="square" lIns="25400" tIns="25400" rIns="25400" bIns="25400" anchor="ctr" anchorCtr="0">
            <a:normAutofit/>
          </a:bodyPr>
          <a:lstStyle/>
          <a:p>
            <a:pPr marL="0" marR="0" lvl="0" indent="0" algn="l" rtl="0">
              <a:lnSpc>
                <a:spcPct val="90000"/>
              </a:lnSpc>
              <a:spcBef>
                <a:spcPts val="0"/>
              </a:spcBef>
              <a:spcAft>
                <a:spcPts val="0"/>
              </a:spcAft>
              <a:buClr>
                <a:srgbClr val="000000"/>
              </a:buClr>
              <a:buSzPts val="4400"/>
              <a:buFont typeface="Arial"/>
              <a:buNone/>
            </a:pPr>
            <a:r>
              <a:rPr lang="fr-FR" sz="4400" dirty="0">
                <a:solidFill>
                  <a:srgbClr val="2B8C95"/>
                </a:solidFill>
                <a:latin typeface="Montserrat" panose="00000500000000000000" pitchFamily="2" charset="0"/>
              </a:rPr>
              <a:t>Pourquoi</a:t>
            </a:r>
            <a:r>
              <a:rPr lang="fr-FR" sz="4400" dirty="0">
                <a:latin typeface="Montserrat" panose="00000500000000000000" pitchFamily="2" charset="0"/>
              </a:rPr>
              <a:t> l’interdisciplinarité ? </a:t>
            </a:r>
          </a:p>
          <a:p>
            <a:pPr marL="0" marR="0" lvl="0" indent="0" algn="l" rtl="0">
              <a:lnSpc>
                <a:spcPct val="90000"/>
              </a:lnSpc>
              <a:spcBef>
                <a:spcPts val="0"/>
              </a:spcBef>
              <a:spcAft>
                <a:spcPts val="0"/>
              </a:spcAft>
              <a:buClr>
                <a:srgbClr val="000000"/>
              </a:buClr>
              <a:buSzPts val="4400"/>
              <a:buFont typeface="Arial"/>
              <a:buNone/>
            </a:pPr>
            <a:endParaRPr dirty="0">
              <a:latin typeface="Montserrat" panose="00000500000000000000" pitchFamily="2" charset="0"/>
            </a:endParaRPr>
          </a:p>
        </p:txBody>
      </p:sp>
      <p:sp>
        <p:nvSpPr>
          <p:cNvPr id="2" name="Google Shape;255;p25">
            <a:extLst>
              <a:ext uri="{FF2B5EF4-FFF2-40B4-BE49-F238E27FC236}">
                <a16:creationId xmlns:a16="http://schemas.microsoft.com/office/drawing/2014/main" id="{7748B561-15CC-20A9-ABE1-501108CE7F5E}"/>
              </a:ext>
            </a:extLst>
          </p:cNvPr>
          <p:cNvSpPr txBox="1"/>
          <p:nvPr/>
        </p:nvSpPr>
        <p:spPr>
          <a:xfrm>
            <a:off x="1027756" y="4283901"/>
            <a:ext cx="10226880" cy="1276640"/>
          </a:xfrm>
          <a:prstGeom prst="rect">
            <a:avLst/>
          </a:prstGeom>
          <a:noFill/>
          <a:ln>
            <a:noFill/>
          </a:ln>
        </p:spPr>
        <p:txBody>
          <a:bodyPr spcFirstLastPara="1" wrap="square" lIns="25400" tIns="25400" rIns="25400" bIns="25400" anchor="ctr" anchorCtr="0">
            <a:normAutofit/>
          </a:bodyPr>
          <a:lstStyle/>
          <a:p>
            <a:pPr>
              <a:lnSpc>
                <a:spcPct val="90000"/>
              </a:lnSpc>
              <a:buSzPts val="4400"/>
            </a:pPr>
            <a:r>
              <a:rPr lang="fr-FR" sz="4400" dirty="0">
                <a:latin typeface="Montserrat" panose="00000500000000000000" pitchFamily="2" charset="0"/>
              </a:rPr>
              <a:t>Pourquoi cette </a:t>
            </a:r>
            <a:r>
              <a:rPr lang="fr-FR" sz="4400" dirty="0">
                <a:solidFill>
                  <a:srgbClr val="2B8C95"/>
                </a:solidFill>
                <a:latin typeface="Montserrat" panose="00000500000000000000" pitchFamily="2" charset="0"/>
              </a:rPr>
              <a:t>ouverture</a:t>
            </a:r>
            <a:r>
              <a:rPr lang="fr-FR" sz="4400" dirty="0">
                <a:latin typeface="Montserrat" panose="00000500000000000000" pitchFamily="2" charset="0"/>
              </a:rPr>
              <a:t> aux sciences  « dures » et/ou formelles ? </a:t>
            </a:r>
          </a:p>
          <a:p>
            <a:pPr marL="0" marR="0" lvl="0" indent="0" algn="l" rtl="0">
              <a:lnSpc>
                <a:spcPct val="90000"/>
              </a:lnSpc>
              <a:spcBef>
                <a:spcPts val="0"/>
              </a:spcBef>
              <a:spcAft>
                <a:spcPts val="0"/>
              </a:spcAft>
              <a:buClr>
                <a:srgbClr val="000000"/>
              </a:buClr>
              <a:buSzPts val="4400"/>
              <a:buFont typeface="Arial"/>
              <a:buNone/>
            </a:pPr>
            <a:endParaRPr sz="1000" dirty="0"/>
          </a:p>
        </p:txBody>
      </p:sp>
      <p:sp>
        <p:nvSpPr>
          <p:cNvPr id="3" name="Google Shape;255;p25">
            <a:extLst>
              <a:ext uri="{FF2B5EF4-FFF2-40B4-BE49-F238E27FC236}">
                <a16:creationId xmlns:a16="http://schemas.microsoft.com/office/drawing/2014/main" id="{F7A05060-F095-05A7-DD5D-2A216CEBAB18}"/>
              </a:ext>
            </a:extLst>
          </p:cNvPr>
          <p:cNvSpPr txBox="1"/>
          <p:nvPr/>
        </p:nvSpPr>
        <p:spPr>
          <a:xfrm>
            <a:off x="554151" y="603287"/>
            <a:ext cx="9414650" cy="895349"/>
          </a:xfrm>
          <a:prstGeom prst="rect">
            <a:avLst/>
          </a:prstGeom>
          <a:noFill/>
          <a:ln>
            <a:noFill/>
          </a:ln>
        </p:spPr>
        <p:txBody>
          <a:bodyPr spcFirstLastPara="1" wrap="square" lIns="25400" tIns="25400" rIns="25400" bIns="25400" anchor="ctr" anchorCtr="0">
            <a:normAutofit/>
          </a:bodyPr>
          <a:lstStyle/>
          <a:p>
            <a:pPr marL="0" marR="0" lvl="0" indent="0" algn="l" rtl="0">
              <a:lnSpc>
                <a:spcPct val="90000"/>
              </a:lnSpc>
              <a:spcBef>
                <a:spcPts val="0"/>
              </a:spcBef>
              <a:spcAft>
                <a:spcPts val="0"/>
              </a:spcAft>
              <a:buClr>
                <a:srgbClr val="000000"/>
              </a:buClr>
              <a:buSzPts val="4400"/>
              <a:buFont typeface="Arial"/>
              <a:buNone/>
            </a:pPr>
            <a:r>
              <a:rPr lang="fr-FR" sz="4400" b="0" i="0" u="none" strike="noStrike" cap="none" dirty="0">
                <a:solidFill>
                  <a:srgbClr val="000000"/>
                </a:solidFill>
                <a:latin typeface="Agenda" panose="02000603040000020004" pitchFamily="2" charset="0"/>
                <a:sym typeface="Arial"/>
              </a:rPr>
              <a:t>L’interdisciplinarité</a:t>
            </a:r>
            <a:endParaRPr dirty="0">
              <a:latin typeface="Agenda" panose="02000603040000020004" pitchFamily="2" charset="0"/>
            </a:endParaRPr>
          </a:p>
        </p:txBody>
      </p:sp>
    </p:spTree>
    <p:extLst>
      <p:ext uri="{BB962C8B-B14F-4D97-AF65-F5344CB8AC3E}">
        <p14:creationId xmlns:p14="http://schemas.microsoft.com/office/powerpoint/2010/main" val="259520558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5"/>
                                        </p:tgtEl>
                                        <p:attrNameLst>
                                          <p:attrName>style.visibility</p:attrName>
                                        </p:attrNameLst>
                                      </p:cBhvr>
                                      <p:to>
                                        <p:strVal val="visible"/>
                                      </p:to>
                                    </p:set>
                                    <p:animEffect transition="in" filter="fade">
                                      <p:cBhvr>
                                        <p:cTn id="7" dur="500"/>
                                        <p:tgtEl>
                                          <p:spTgt spid="25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5"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4" name="Google Shape;254;p25"/>
          <p:cNvSpPr txBox="1"/>
          <p:nvPr/>
        </p:nvSpPr>
        <p:spPr>
          <a:xfrm>
            <a:off x="908462" y="2391245"/>
            <a:ext cx="10375075" cy="2677616"/>
          </a:xfrm>
          <a:prstGeom prst="rect">
            <a:avLst/>
          </a:prstGeom>
          <a:noFill/>
          <a:ln>
            <a:noFill/>
          </a:ln>
        </p:spPr>
        <p:txBody>
          <a:bodyPr spcFirstLastPara="1" wrap="square" lIns="45700" tIns="45700" rIns="45700" bIns="45700" anchor="t" anchorCtr="0">
            <a:spAutoFit/>
          </a:bodyPr>
          <a:lstStyle/>
          <a:p>
            <a:pPr marL="922855" marR="0" lvl="8" indent="-457200" algn="l" rtl="0">
              <a:lnSpc>
                <a:spcPct val="100000"/>
              </a:lnSpc>
              <a:spcBef>
                <a:spcPts val="0"/>
              </a:spcBef>
              <a:spcAft>
                <a:spcPts val="0"/>
              </a:spcAft>
              <a:buClr>
                <a:srgbClr val="2B8C95"/>
              </a:buClr>
              <a:buSzPts val="2100"/>
              <a:buFont typeface="Wingdings" panose="05000000000000000000" pitchFamily="2" charset="2"/>
              <a:buChar char="§"/>
            </a:pPr>
            <a:r>
              <a:rPr lang="fr-FR" sz="2400" dirty="0">
                <a:solidFill>
                  <a:schemeClr val="dk1"/>
                </a:solidFill>
                <a:latin typeface="Montserrat" panose="00000500000000000000" pitchFamily="2" charset="0"/>
                <a:ea typeface="Roboto"/>
                <a:cs typeface="Roboto"/>
              </a:rPr>
              <a:t>Evaluation et logiques gestionnaires : un relation particulière à la quantification et à la mesure </a:t>
            </a:r>
          </a:p>
          <a:p>
            <a:pPr marL="922855" marR="0" lvl="8" indent="-457200" algn="l" rtl="0">
              <a:lnSpc>
                <a:spcPct val="100000"/>
              </a:lnSpc>
              <a:spcBef>
                <a:spcPts val="0"/>
              </a:spcBef>
              <a:spcAft>
                <a:spcPts val="0"/>
              </a:spcAft>
              <a:buClr>
                <a:srgbClr val="2B8C95"/>
              </a:buClr>
              <a:buSzPts val="2100"/>
              <a:buFont typeface="Wingdings" panose="05000000000000000000" pitchFamily="2" charset="2"/>
              <a:buChar char="§"/>
            </a:pPr>
            <a:endParaRPr lang="fr-FR" sz="2400" dirty="0">
              <a:solidFill>
                <a:schemeClr val="dk1"/>
              </a:solidFill>
              <a:latin typeface="Montserrat" panose="00000500000000000000" pitchFamily="2" charset="0"/>
              <a:ea typeface="Roboto"/>
              <a:cs typeface="Roboto"/>
            </a:endParaRPr>
          </a:p>
          <a:p>
            <a:pPr marL="922855" marR="0" lvl="8" indent="-457200" algn="l" rtl="0">
              <a:lnSpc>
                <a:spcPct val="100000"/>
              </a:lnSpc>
              <a:spcBef>
                <a:spcPts val="0"/>
              </a:spcBef>
              <a:spcAft>
                <a:spcPts val="0"/>
              </a:spcAft>
              <a:buClr>
                <a:srgbClr val="2B8C95"/>
              </a:buClr>
              <a:buSzPts val="2100"/>
              <a:buFont typeface="Wingdings" panose="05000000000000000000" pitchFamily="2" charset="2"/>
              <a:buChar char="§"/>
            </a:pPr>
            <a:r>
              <a:rPr lang="fr-FR" sz="2400" dirty="0">
                <a:solidFill>
                  <a:schemeClr val="dk1"/>
                </a:solidFill>
                <a:latin typeface="Montserrat" panose="00000500000000000000" pitchFamily="2" charset="0"/>
                <a:ea typeface="Roboto"/>
                <a:cs typeface="Roboto"/>
              </a:rPr>
              <a:t>De l’évaluation de l’activité à l’évaluation de l’impact </a:t>
            </a:r>
          </a:p>
          <a:p>
            <a:pPr marL="922855" marR="0" lvl="8" indent="-457200" algn="l" rtl="0">
              <a:lnSpc>
                <a:spcPct val="100000"/>
              </a:lnSpc>
              <a:spcBef>
                <a:spcPts val="0"/>
              </a:spcBef>
              <a:spcAft>
                <a:spcPts val="0"/>
              </a:spcAft>
              <a:buClr>
                <a:srgbClr val="2B8C95"/>
              </a:buClr>
              <a:buSzPts val="2100"/>
              <a:buFont typeface="Wingdings" panose="05000000000000000000" pitchFamily="2" charset="2"/>
              <a:buChar char="§"/>
            </a:pPr>
            <a:endParaRPr lang="fr-FR" sz="2400" dirty="0">
              <a:solidFill>
                <a:schemeClr val="dk1"/>
              </a:solidFill>
              <a:latin typeface="Montserrat" panose="00000500000000000000" pitchFamily="2" charset="0"/>
              <a:ea typeface="Roboto"/>
              <a:cs typeface="Roboto"/>
            </a:endParaRPr>
          </a:p>
          <a:p>
            <a:pPr marL="922855" marR="0" lvl="8" indent="-457200" algn="l" rtl="0">
              <a:lnSpc>
                <a:spcPct val="100000"/>
              </a:lnSpc>
              <a:spcBef>
                <a:spcPts val="0"/>
              </a:spcBef>
              <a:spcAft>
                <a:spcPts val="0"/>
              </a:spcAft>
              <a:buClr>
                <a:srgbClr val="2B8C95"/>
              </a:buClr>
              <a:buSzPts val="2100"/>
              <a:buFont typeface="Wingdings" panose="05000000000000000000" pitchFamily="2" charset="2"/>
              <a:buChar char="§"/>
            </a:pPr>
            <a:r>
              <a:rPr lang="fr-FR" sz="2400" dirty="0">
                <a:solidFill>
                  <a:schemeClr val="dk1"/>
                </a:solidFill>
                <a:latin typeface="Montserrat" panose="00000500000000000000" pitchFamily="2" charset="0"/>
                <a:ea typeface="Roboto"/>
                <a:cs typeface="Roboto"/>
              </a:rPr>
              <a:t>Développement des environnements numériques et des humanités numériques </a:t>
            </a:r>
          </a:p>
        </p:txBody>
      </p:sp>
      <p:sp>
        <p:nvSpPr>
          <p:cNvPr id="2" name="Google Shape;255;p25">
            <a:extLst>
              <a:ext uri="{FF2B5EF4-FFF2-40B4-BE49-F238E27FC236}">
                <a16:creationId xmlns:a16="http://schemas.microsoft.com/office/drawing/2014/main" id="{A028029E-A500-18E1-8A83-9D52BAB0F449}"/>
              </a:ext>
            </a:extLst>
          </p:cNvPr>
          <p:cNvSpPr txBox="1"/>
          <p:nvPr/>
        </p:nvSpPr>
        <p:spPr>
          <a:xfrm>
            <a:off x="623044" y="565709"/>
            <a:ext cx="9414650" cy="895349"/>
          </a:xfrm>
          <a:prstGeom prst="rect">
            <a:avLst/>
          </a:prstGeom>
          <a:noFill/>
          <a:ln>
            <a:noFill/>
          </a:ln>
        </p:spPr>
        <p:txBody>
          <a:bodyPr spcFirstLastPara="1" wrap="square" lIns="25400" tIns="25400" rIns="25400" bIns="25400" anchor="ctr" anchorCtr="0">
            <a:normAutofit fontScale="92500"/>
          </a:bodyPr>
          <a:lstStyle/>
          <a:p>
            <a:pPr marL="0" marR="0" lvl="0" indent="0" algn="l" rtl="0">
              <a:lnSpc>
                <a:spcPct val="90000"/>
              </a:lnSpc>
              <a:spcBef>
                <a:spcPts val="0"/>
              </a:spcBef>
              <a:spcAft>
                <a:spcPts val="0"/>
              </a:spcAft>
              <a:buClr>
                <a:srgbClr val="000000"/>
              </a:buClr>
              <a:buSzPts val="4400"/>
              <a:buFont typeface="Arial"/>
              <a:buNone/>
            </a:pPr>
            <a:r>
              <a:rPr lang="fr-FR" sz="4400" b="0" i="0" u="none" strike="noStrike" cap="none" dirty="0">
                <a:solidFill>
                  <a:srgbClr val="000000"/>
                </a:solidFill>
                <a:latin typeface="Agenda" panose="02000603040000020004" pitchFamily="2" charset="0"/>
                <a:sym typeface="Arial"/>
              </a:rPr>
              <a:t>Contexte historique de l’intervention sociale</a:t>
            </a:r>
            <a:endParaRPr dirty="0">
              <a:latin typeface="Agenda" panose="02000603040000020004" pitchFamily="2" charset="0"/>
            </a:endParaRPr>
          </a:p>
        </p:txBody>
      </p:sp>
    </p:spTree>
    <p:extLst>
      <p:ext uri="{BB962C8B-B14F-4D97-AF65-F5344CB8AC3E}">
        <p14:creationId xmlns:p14="http://schemas.microsoft.com/office/powerpoint/2010/main" val="976733480"/>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4" name="Google Shape;254;p25"/>
          <p:cNvSpPr txBox="1"/>
          <p:nvPr/>
        </p:nvSpPr>
        <p:spPr>
          <a:xfrm>
            <a:off x="118246" y="1910591"/>
            <a:ext cx="5806904" cy="3036817"/>
          </a:xfrm>
          <a:prstGeom prst="rect">
            <a:avLst/>
          </a:prstGeom>
          <a:noFill/>
          <a:ln>
            <a:noFill/>
          </a:ln>
        </p:spPr>
        <p:txBody>
          <a:bodyPr spcFirstLastPara="1" wrap="square" lIns="45700" tIns="45700" rIns="45700" bIns="45700" anchor="t" anchorCtr="0">
            <a:spAutoFit/>
          </a:bodyPr>
          <a:lstStyle/>
          <a:p>
            <a:pPr marL="465655" marR="0" lvl="8" algn="just" rtl="0">
              <a:lnSpc>
                <a:spcPct val="100000"/>
              </a:lnSpc>
              <a:spcBef>
                <a:spcPts val="0"/>
              </a:spcBef>
              <a:spcAft>
                <a:spcPts val="0"/>
              </a:spcAft>
              <a:buClr>
                <a:schemeClr val="dk1"/>
              </a:buClr>
              <a:buSzPts val="2100"/>
            </a:pPr>
            <a:r>
              <a:rPr lang="fr-FR" sz="1800" b="0" i="0" u="none" strike="noStrike" cap="none" dirty="0">
                <a:solidFill>
                  <a:schemeClr val="dk1"/>
                </a:solidFill>
                <a:latin typeface="Roboto"/>
                <a:ea typeface="Roboto"/>
                <a:cs typeface="Roboto"/>
                <a:sym typeface="Roboto"/>
              </a:rPr>
              <a:t>« Si les sciences sociales doivent devenir véritablement des sciences, et pour parler court, si elles doivent continuer d’exister d’ici vingt ans, il est indispensable qu’une réforme soit opérée de toute urgence. On peut, dès aujourd’hui, être certain que les jeunes spécialistes de sciences sociales devront désormais posséder une solide et moderne formation mathématique, sans quoi ils seront balayés de la scène scientifique ».</a:t>
            </a:r>
          </a:p>
          <a:p>
            <a:pPr marL="465655" marR="0" lvl="8" algn="r" rtl="0">
              <a:lnSpc>
                <a:spcPct val="100000"/>
              </a:lnSpc>
              <a:spcBef>
                <a:spcPts val="0"/>
              </a:spcBef>
              <a:spcAft>
                <a:spcPts val="0"/>
              </a:spcAft>
              <a:buClr>
                <a:schemeClr val="dk1"/>
              </a:buClr>
              <a:buSzPts val="2100"/>
            </a:pPr>
            <a:r>
              <a:rPr lang="fr-FR" sz="1467" dirty="0">
                <a:solidFill>
                  <a:schemeClr val="dk1"/>
                </a:solidFill>
                <a:latin typeface="Roboto"/>
                <a:ea typeface="Roboto"/>
                <a:cs typeface="Roboto"/>
                <a:sym typeface="Roboto"/>
              </a:rPr>
              <a:t>Claude Levi Strauss</a:t>
            </a:r>
          </a:p>
          <a:p>
            <a:pPr marL="465655" marR="0" lvl="8" algn="r" rtl="0">
              <a:lnSpc>
                <a:spcPct val="100000"/>
              </a:lnSpc>
              <a:spcBef>
                <a:spcPts val="0"/>
              </a:spcBef>
              <a:spcAft>
                <a:spcPts val="0"/>
              </a:spcAft>
              <a:buClr>
                <a:schemeClr val="dk1"/>
              </a:buClr>
              <a:buSzPts val="2100"/>
            </a:pPr>
            <a:r>
              <a:rPr lang="fr-FR" sz="1467" i="1" dirty="0">
                <a:solidFill>
                  <a:schemeClr val="dk1"/>
                </a:solidFill>
                <a:latin typeface="Roboto"/>
                <a:ea typeface="Roboto"/>
                <a:cs typeface="Roboto"/>
                <a:sym typeface="Roboto"/>
              </a:rPr>
              <a:t>Les Mathématiques de l’homme</a:t>
            </a:r>
            <a:r>
              <a:rPr lang="fr-FR" sz="1467" dirty="0">
                <a:solidFill>
                  <a:schemeClr val="dk1"/>
                </a:solidFill>
                <a:latin typeface="Roboto"/>
                <a:ea typeface="Roboto"/>
                <a:cs typeface="Roboto"/>
                <a:sym typeface="Roboto"/>
              </a:rPr>
              <a:t>, 1954</a:t>
            </a:r>
            <a:endParaRPr sz="1467" b="0" i="0" u="none" strike="noStrike" cap="none" dirty="0">
              <a:solidFill>
                <a:schemeClr val="dk1"/>
              </a:solidFill>
              <a:latin typeface="Roboto"/>
              <a:ea typeface="Roboto"/>
              <a:cs typeface="Roboto"/>
              <a:sym typeface="Roboto"/>
            </a:endParaRPr>
          </a:p>
        </p:txBody>
      </p:sp>
      <p:sp>
        <p:nvSpPr>
          <p:cNvPr id="4" name="Google Shape;254;p25">
            <a:extLst>
              <a:ext uri="{FF2B5EF4-FFF2-40B4-BE49-F238E27FC236}">
                <a16:creationId xmlns:a16="http://schemas.microsoft.com/office/drawing/2014/main" id="{4E7C0D59-36ED-A480-997F-42B74A74DBF1}"/>
              </a:ext>
            </a:extLst>
          </p:cNvPr>
          <p:cNvSpPr txBox="1"/>
          <p:nvPr/>
        </p:nvSpPr>
        <p:spPr>
          <a:xfrm>
            <a:off x="6096000" y="1910590"/>
            <a:ext cx="5806904" cy="3036817"/>
          </a:xfrm>
          <a:prstGeom prst="rect">
            <a:avLst/>
          </a:prstGeom>
          <a:noFill/>
          <a:ln>
            <a:noFill/>
          </a:ln>
        </p:spPr>
        <p:txBody>
          <a:bodyPr spcFirstLastPara="1" wrap="square" lIns="45700" tIns="45700" rIns="45700" bIns="45700" anchor="t" anchorCtr="0">
            <a:spAutoFit/>
          </a:bodyPr>
          <a:lstStyle/>
          <a:p>
            <a:pPr marL="465655" marR="0" lvl="8" algn="just" rtl="0">
              <a:lnSpc>
                <a:spcPct val="100000"/>
              </a:lnSpc>
              <a:spcBef>
                <a:spcPts val="0"/>
              </a:spcBef>
              <a:spcAft>
                <a:spcPts val="0"/>
              </a:spcAft>
              <a:buClr>
                <a:schemeClr val="dk1"/>
              </a:buClr>
              <a:buSzPts val="2100"/>
            </a:pPr>
            <a:r>
              <a:rPr lang="fr-FR" sz="1800" b="0" i="0" u="none" strike="noStrike" cap="none" dirty="0">
                <a:solidFill>
                  <a:schemeClr val="dk1"/>
                </a:solidFill>
                <a:latin typeface="Roboto"/>
                <a:ea typeface="Roboto"/>
                <a:cs typeface="Roboto"/>
                <a:sym typeface="Roboto"/>
              </a:rPr>
              <a:t>«  Les crises politiques que nous traversons sont fondamentalement épistémologiques. On construit, au nord de Paris, un campus Condorcet exclusivement consacré aux sciences humaines. Le Campus Paris Saclay, au sud, est principalement consacré aux sciences dures. Quelques dizaines de kilomètres les séparent. </a:t>
            </a:r>
            <a:r>
              <a:rPr lang="fr-FR" sz="1800" b="1" i="0" u="none" strike="noStrike" cap="none" dirty="0">
                <a:solidFill>
                  <a:schemeClr val="dk1"/>
                </a:solidFill>
                <a:latin typeface="Roboto"/>
                <a:ea typeface="Roboto"/>
                <a:cs typeface="Roboto"/>
                <a:sym typeface="Roboto"/>
              </a:rPr>
              <a:t>Cultivés ignorants ou savants incultes.</a:t>
            </a:r>
            <a:r>
              <a:rPr lang="fr-FR" sz="1800" b="0" i="0" u="none" strike="noStrike" cap="none" dirty="0">
                <a:solidFill>
                  <a:schemeClr val="dk1"/>
                </a:solidFill>
                <a:latin typeface="Roboto"/>
                <a:ea typeface="Roboto"/>
                <a:cs typeface="Roboto"/>
                <a:sym typeface="Roboto"/>
              </a:rPr>
              <a:t> La tradition philosophique était exactement l’inverse ».</a:t>
            </a:r>
          </a:p>
          <a:p>
            <a:pPr marL="465655" marR="0" lvl="8" algn="r" rtl="0">
              <a:lnSpc>
                <a:spcPct val="100000"/>
              </a:lnSpc>
              <a:spcBef>
                <a:spcPts val="0"/>
              </a:spcBef>
              <a:spcAft>
                <a:spcPts val="0"/>
              </a:spcAft>
              <a:buClr>
                <a:schemeClr val="dk1"/>
              </a:buClr>
              <a:buSzPts val="2100"/>
            </a:pPr>
            <a:r>
              <a:rPr lang="fr-FR" sz="1467" dirty="0">
                <a:solidFill>
                  <a:schemeClr val="dk1"/>
                </a:solidFill>
                <a:latin typeface="Roboto"/>
                <a:ea typeface="Roboto"/>
                <a:cs typeface="Roboto"/>
                <a:sym typeface="Roboto"/>
              </a:rPr>
              <a:t>Michel Serres</a:t>
            </a:r>
          </a:p>
          <a:p>
            <a:pPr marL="465655" marR="0" lvl="8" algn="r" rtl="0">
              <a:lnSpc>
                <a:spcPct val="100000"/>
              </a:lnSpc>
              <a:spcBef>
                <a:spcPts val="0"/>
              </a:spcBef>
              <a:spcAft>
                <a:spcPts val="0"/>
              </a:spcAft>
              <a:buClr>
                <a:schemeClr val="dk1"/>
              </a:buClr>
              <a:buSzPts val="2100"/>
            </a:pPr>
            <a:r>
              <a:rPr lang="fr-FR" sz="1467" i="1" dirty="0">
                <a:solidFill>
                  <a:schemeClr val="dk1"/>
                </a:solidFill>
                <a:latin typeface="Roboto"/>
                <a:ea typeface="Roboto"/>
                <a:cs typeface="Roboto"/>
                <a:sym typeface="Roboto"/>
              </a:rPr>
              <a:t>Entretien dans La Tribune </a:t>
            </a:r>
            <a:r>
              <a:rPr lang="fr-FR" sz="1467" dirty="0">
                <a:solidFill>
                  <a:schemeClr val="dk1"/>
                </a:solidFill>
                <a:latin typeface="Roboto"/>
                <a:ea typeface="Roboto"/>
                <a:cs typeface="Roboto"/>
                <a:sym typeface="Roboto"/>
              </a:rPr>
              <a:t>, 7 juin 2019</a:t>
            </a:r>
            <a:endParaRPr sz="1467" b="0" i="0" u="none" strike="noStrike" cap="none" dirty="0">
              <a:solidFill>
                <a:schemeClr val="dk1"/>
              </a:solidFill>
              <a:latin typeface="Roboto"/>
              <a:ea typeface="Roboto"/>
              <a:cs typeface="Roboto"/>
              <a:sym typeface="Roboto"/>
            </a:endParaRPr>
          </a:p>
        </p:txBody>
      </p:sp>
      <p:sp>
        <p:nvSpPr>
          <p:cNvPr id="5" name="Google Shape;255;p25">
            <a:extLst>
              <a:ext uri="{FF2B5EF4-FFF2-40B4-BE49-F238E27FC236}">
                <a16:creationId xmlns:a16="http://schemas.microsoft.com/office/drawing/2014/main" id="{12ABB6D2-3E0D-F04E-ADE7-71F2EF270D55}"/>
              </a:ext>
            </a:extLst>
          </p:cNvPr>
          <p:cNvSpPr txBox="1"/>
          <p:nvPr/>
        </p:nvSpPr>
        <p:spPr>
          <a:xfrm>
            <a:off x="2568754" y="5472444"/>
            <a:ext cx="7054492" cy="895349"/>
          </a:xfrm>
          <a:prstGeom prst="rect">
            <a:avLst/>
          </a:prstGeom>
          <a:noFill/>
          <a:ln>
            <a:noFill/>
          </a:ln>
        </p:spPr>
        <p:txBody>
          <a:bodyPr spcFirstLastPara="1" wrap="square" lIns="25400" tIns="25400" rIns="25400" bIns="25400" anchor="ctr" anchorCtr="0">
            <a:normAutofit/>
          </a:bodyPr>
          <a:lstStyle/>
          <a:p>
            <a:pPr marL="0" marR="0" lvl="0" indent="0" algn="l" rtl="0">
              <a:lnSpc>
                <a:spcPct val="90000"/>
              </a:lnSpc>
              <a:spcBef>
                <a:spcPts val="0"/>
              </a:spcBef>
              <a:spcAft>
                <a:spcPts val="0"/>
              </a:spcAft>
              <a:buClr>
                <a:srgbClr val="000000"/>
              </a:buClr>
              <a:buSzPts val="4400"/>
              <a:buFont typeface="Arial"/>
              <a:buNone/>
            </a:pPr>
            <a:r>
              <a:rPr lang="fr-FR" sz="3200" b="0" i="0" u="none" strike="noStrike" cap="none" dirty="0">
                <a:solidFill>
                  <a:srgbClr val="000000"/>
                </a:solidFill>
                <a:latin typeface="Arial"/>
                <a:ea typeface="Arial"/>
                <a:cs typeface="Arial"/>
                <a:sym typeface="Arial"/>
              </a:rPr>
              <a:t>L’interdisciplinarité dialogique</a:t>
            </a:r>
          </a:p>
          <a:p>
            <a:pPr marL="0" marR="0" lvl="0" indent="0" algn="l" rtl="0">
              <a:lnSpc>
                <a:spcPct val="90000"/>
              </a:lnSpc>
              <a:spcBef>
                <a:spcPts val="0"/>
              </a:spcBef>
              <a:spcAft>
                <a:spcPts val="0"/>
              </a:spcAft>
              <a:buClr>
                <a:srgbClr val="000000"/>
              </a:buClr>
              <a:buSzPts val="4400"/>
              <a:buFont typeface="Arial"/>
              <a:buNone/>
            </a:pPr>
            <a:r>
              <a:rPr lang="fr-FR" sz="2400" b="0" i="0" u="none" strike="noStrike" cap="none" dirty="0">
                <a:solidFill>
                  <a:srgbClr val="000000"/>
                </a:solidFill>
                <a:latin typeface="Arial"/>
                <a:ea typeface="Arial"/>
                <a:cs typeface="Arial"/>
                <a:sym typeface="Arial"/>
              </a:rPr>
              <a:t>Marcel </a:t>
            </a:r>
            <a:r>
              <a:rPr lang="fr-FR" sz="2400" b="0" i="0" u="none" strike="noStrike" cap="none" dirty="0" err="1">
                <a:solidFill>
                  <a:srgbClr val="000000"/>
                </a:solidFill>
                <a:latin typeface="Arial"/>
                <a:ea typeface="Arial"/>
                <a:cs typeface="Arial"/>
                <a:sym typeface="Arial"/>
              </a:rPr>
              <a:t>Jollivet</a:t>
            </a:r>
            <a:r>
              <a:rPr lang="fr-FR" sz="2400" b="0" i="0" u="none" strike="noStrike" cap="none" dirty="0">
                <a:solidFill>
                  <a:srgbClr val="000000"/>
                </a:solidFill>
                <a:latin typeface="Arial"/>
                <a:ea typeface="Arial"/>
                <a:cs typeface="Arial"/>
                <a:sym typeface="Arial"/>
              </a:rPr>
              <a:t> et la revue</a:t>
            </a:r>
            <a:r>
              <a:rPr lang="fr-FR" sz="2400" dirty="0"/>
              <a:t> Nature Sciences Société</a:t>
            </a:r>
            <a:endParaRPr sz="900" dirty="0"/>
          </a:p>
        </p:txBody>
      </p:sp>
      <p:sp>
        <p:nvSpPr>
          <p:cNvPr id="2" name="Google Shape;255;p25">
            <a:extLst>
              <a:ext uri="{FF2B5EF4-FFF2-40B4-BE49-F238E27FC236}">
                <a16:creationId xmlns:a16="http://schemas.microsoft.com/office/drawing/2014/main" id="{06CFC018-5340-C7E7-9B91-E8E895B5940C}"/>
              </a:ext>
            </a:extLst>
          </p:cNvPr>
          <p:cNvSpPr txBox="1"/>
          <p:nvPr/>
        </p:nvSpPr>
        <p:spPr>
          <a:xfrm>
            <a:off x="623044" y="565709"/>
            <a:ext cx="9414650" cy="895349"/>
          </a:xfrm>
          <a:prstGeom prst="rect">
            <a:avLst/>
          </a:prstGeom>
          <a:noFill/>
          <a:ln>
            <a:noFill/>
          </a:ln>
        </p:spPr>
        <p:txBody>
          <a:bodyPr spcFirstLastPara="1" wrap="square" lIns="25400" tIns="25400" rIns="25400" bIns="25400" anchor="ctr" anchorCtr="0">
            <a:normAutofit/>
          </a:bodyPr>
          <a:lstStyle/>
          <a:p>
            <a:pPr marL="0" marR="0" lvl="0" indent="0" algn="l" rtl="0">
              <a:lnSpc>
                <a:spcPct val="90000"/>
              </a:lnSpc>
              <a:spcBef>
                <a:spcPts val="0"/>
              </a:spcBef>
              <a:spcAft>
                <a:spcPts val="0"/>
              </a:spcAft>
              <a:buClr>
                <a:srgbClr val="000000"/>
              </a:buClr>
              <a:buSzPts val="4400"/>
              <a:buFont typeface="Arial"/>
              <a:buNone/>
            </a:pPr>
            <a:r>
              <a:rPr lang="fr-FR" sz="4400" b="0" i="0" u="none" strike="noStrike" cap="none" dirty="0">
                <a:solidFill>
                  <a:srgbClr val="000000"/>
                </a:solidFill>
                <a:latin typeface="Agenda" panose="02000603040000020004" pitchFamily="2" charset="0"/>
                <a:sym typeface="Arial"/>
              </a:rPr>
              <a:t>Une interaction des sciences</a:t>
            </a:r>
            <a:endParaRPr dirty="0">
              <a:latin typeface="Agenda" panose="02000603040000020004" pitchFamily="2" charset="0"/>
            </a:endParaRPr>
          </a:p>
        </p:txBody>
      </p:sp>
    </p:spTree>
    <p:extLst>
      <p:ext uri="{BB962C8B-B14F-4D97-AF65-F5344CB8AC3E}">
        <p14:creationId xmlns:p14="http://schemas.microsoft.com/office/powerpoint/2010/main" val="21949653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4"/>
                                        </p:tgtEl>
                                        <p:attrNameLst>
                                          <p:attrName>style.visibility</p:attrName>
                                        </p:attrNameLst>
                                      </p:cBhvr>
                                      <p:to>
                                        <p:strVal val="visible"/>
                                      </p:to>
                                    </p:set>
                                    <p:animEffect transition="in" filter="fade">
                                      <p:cBhvr>
                                        <p:cTn id="7" dur="500"/>
                                        <p:tgtEl>
                                          <p:spTgt spid="2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 grpId="0"/>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4" name="Google Shape;254;p25"/>
          <p:cNvSpPr txBox="1"/>
          <p:nvPr/>
        </p:nvSpPr>
        <p:spPr>
          <a:xfrm>
            <a:off x="161588" y="2923601"/>
            <a:ext cx="11868824" cy="1569620"/>
          </a:xfrm>
          <a:prstGeom prst="rect">
            <a:avLst/>
          </a:prstGeom>
          <a:noFill/>
          <a:ln>
            <a:noFill/>
          </a:ln>
        </p:spPr>
        <p:txBody>
          <a:bodyPr spcFirstLastPara="1" wrap="square" lIns="45700" tIns="45700" rIns="45700" bIns="45700" anchor="t" anchorCtr="0">
            <a:spAutoFit/>
          </a:bodyPr>
          <a:lstStyle/>
          <a:p>
            <a:pPr marL="1037155" marR="0" lvl="8" indent="-571500" algn="l" rtl="0">
              <a:lnSpc>
                <a:spcPct val="100000"/>
              </a:lnSpc>
              <a:spcBef>
                <a:spcPts val="0"/>
              </a:spcBef>
              <a:spcAft>
                <a:spcPts val="0"/>
              </a:spcAft>
              <a:buClr>
                <a:srgbClr val="2B8C95"/>
              </a:buClr>
              <a:buSzPts val="2100"/>
              <a:buFont typeface="Arial" panose="020B0604020202020204" pitchFamily="34" charset="0"/>
              <a:buChar char="•"/>
            </a:pPr>
            <a:r>
              <a:rPr lang="fr-FR" sz="3200" dirty="0">
                <a:solidFill>
                  <a:schemeClr val="dk1"/>
                </a:solidFill>
                <a:latin typeface="Montserrat" panose="00000500000000000000" pitchFamily="2" charset="0"/>
                <a:ea typeface="Roboto"/>
                <a:cs typeface="Roboto"/>
              </a:rPr>
              <a:t>Limiter le double risque subjectiviste et objectiviste  </a:t>
            </a:r>
          </a:p>
          <a:p>
            <a:pPr marL="1037155" marR="0" lvl="8" indent="-571500" algn="l" rtl="0">
              <a:lnSpc>
                <a:spcPct val="100000"/>
              </a:lnSpc>
              <a:spcBef>
                <a:spcPts val="0"/>
              </a:spcBef>
              <a:spcAft>
                <a:spcPts val="0"/>
              </a:spcAft>
              <a:buClr>
                <a:srgbClr val="2B8C95"/>
              </a:buClr>
              <a:buSzPts val="2100"/>
              <a:buFont typeface="Arial" panose="020B0604020202020204" pitchFamily="34" charset="0"/>
              <a:buChar char="•"/>
            </a:pPr>
            <a:endParaRPr lang="fr-FR" sz="3200" dirty="0">
              <a:solidFill>
                <a:schemeClr val="dk1"/>
              </a:solidFill>
              <a:latin typeface="Montserrat" panose="00000500000000000000" pitchFamily="2" charset="0"/>
              <a:ea typeface="Roboto"/>
              <a:cs typeface="Roboto"/>
            </a:endParaRPr>
          </a:p>
          <a:p>
            <a:pPr marL="1037155" marR="0" lvl="8" indent="-571500" algn="l" rtl="0">
              <a:lnSpc>
                <a:spcPct val="100000"/>
              </a:lnSpc>
              <a:spcBef>
                <a:spcPts val="0"/>
              </a:spcBef>
              <a:spcAft>
                <a:spcPts val="0"/>
              </a:spcAft>
              <a:buClr>
                <a:srgbClr val="2B8C95"/>
              </a:buClr>
              <a:buSzPts val="2100"/>
              <a:buFont typeface="Arial" panose="020B0604020202020204" pitchFamily="34" charset="0"/>
              <a:buChar char="•"/>
            </a:pPr>
            <a:r>
              <a:rPr lang="fr-FR" sz="3200" dirty="0">
                <a:solidFill>
                  <a:schemeClr val="dk1"/>
                </a:solidFill>
                <a:latin typeface="Montserrat" panose="00000500000000000000" pitchFamily="2" charset="0"/>
                <a:ea typeface="Roboto"/>
                <a:cs typeface="Roboto"/>
              </a:rPr>
              <a:t>Proposer des cadre communs de référence </a:t>
            </a:r>
          </a:p>
        </p:txBody>
      </p:sp>
      <p:sp>
        <p:nvSpPr>
          <p:cNvPr id="2" name="Google Shape;255;p25">
            <a:extLst>
              <a:ext uri="{FF2B5EF4-FFF2-40B4-BE49-F238E27FC236}">
                <a16:creationId xmlns:a16="http://schemas.microsoft.com/office/drawing/2014/main" id="{431E1A55-E0B2-E9BD-872C-A6D854A6B81D}"/>
              </a:ext>
            </a:extLst>
          </p:cNvPr>
          <p:cNvSpPr txBox="1"/>
          <p:nvPr/>
        </p:nvSpPr>
        <p:spPr>
          <a:xfrm>
            <a:off x="623044" y="565709"/>
            <a:ext cx="9414650" cy="895349"/>
          </a:xfrm>
          <a:prstGeom prst="rect">
            <a:avLst/>
          </a:prstGeom>
          <a:noFill/>
          <a:ln>
            <a:noFill/>
          </a:ln>
        </p:spPr>
        <p:txBody>
          <a:bodyPr spcFirstLastPara="1" wrap="square" lIns="25400" tIns="25400" rIns="25400" bIns="25400" anchor="ctr" anchorCtr="0">
            <a:normAutofit/>
          </a:bodyPr>
          <a:lstStyle/>
          <a:p>
            <a:pPr marL="0" marR="0" lvl="0" indent="0" algn="l" rtl="0">
              <a:lnSpc>
                <a:spcPct val="90000"/>
              </a:lnSpc>
              <a:spcBef>
                <a:spcPts val="0"/>
              </a:spcBef>
              <a:spcAft>
                <a:spcPts val="0"/>
              </a:spcAft>
              <a:buClr>
                <a:srgbClr val="000000"/>
              </a:buClr>
              <a:buSzPts val="4400"/>
              <a:buFont typeface="Arial"/>
              <a:buNone/>
            </a:pPr>
            <a:r>
              <a:rPr lang="fr-FR" sz="4400" b="0" i="0" u="none" strike="noStrike" cap="none" dirty="0">
                <a:solidFill>
                  <a:srgbClr val="000000"/>
                </a:solidFill>
                <a:latin typeface="Agenda" panose="02000603040000020004" pitchFamily="2" charset="0"/>
                <a:sym typeface="Arial"/>
              </a:rPr>
              <a:t>Les apports du dialogue des disciplines</a:t>
            </a:r>
            <a:endParaRPr dirty="0">
              <a:latin typeface="Agenda" panose="02000603040000020004" pitchFamily="2" charset="0"/>
            </a:endParaRPr>
          </a:p>
        </p:txBody>
      </p:sp>
    </p:spTree>
    <p:extLst>
      <p:ext uri="{BB962C8B-B14F-4D97-AF65-F5344CB8AC3E}">
        <p14:creationId xmlns:p14="http://schemas.microsoft.com/office/powerpoint/2010/main" val="1714093285"/>
      </p:ext>
    </p:extLst>
  </p:cSld>
  <p:clrMapOvr>
    <a:masterClrMapping/>
  </p:clrMapOvr>
  <p:transition spd="slow">
    <p:wipe/>
  </p:transition>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771</TotalTime>
  <Words>975</Words>
  <Application>Microsoft Office PowerPoint</Application>
  <PresentationFormat>Grand écran</PresentationFormat>
  <Paragraphs>230</Paragraphs>
  <Slides>23</Slides>
  <Notes>23</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23</vt:i4>
      </vt:variant>
    </vt:vector>
  </HeadingPairs>
  <TitlesOfParts>
    <vt:vector size="31" baseType="lpstr">
      <vt:lpstr>Montserrat</vt:lpstr>
      <vt:lpstr>Agenda</vt:lpstr>
      <vt:lpstr>Arial</vt:lpstr>
      <vt:lpstr>Roboto</vt:lpstr>
      <vt:lpstr>Helvetica Neue</vt:lpstr>
      <vt:lpstr>Calibri</vt:lpstr>
      <vt:lpstr>Wingdings</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Indicateur de vulnérabilité numérique</vt:lpstr>
      <vt:lpstr>Indicateur de vulnérabilité numérique</vt:lpstr>
      <vt:lpstr>Indicateur de vulnérabilité numérique</vt:lpstr>
      <vt:lpstr>Indicateur de vulnérabilité numérique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Iests</dc:creator>
  <cp:lastModifiedBy>701</cp:lastModifiedBy>
  <cp:revision>13</cp:revision>
  <dcterms:modified xsi:type="dcterms:W3CDTF">2024-02-21T18:20:23Z</dcterms:modified>
</cp:coreProperties>
</file>